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2A9E7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iteseerx.ist.psu.edu/viewdoc/download?doi=10.1.1.441.7873&amp;rep=rep1&amp;type=pdf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iteseerx.ist.psu.edu/viewdoc/download?doi=10.1.1.441.7873&amp;rep=rep1&amp;type=pdf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yann.lecun.com/exdb/publis/pdf/lecun-01a.pdf" TargetMode="External"/><Relationship Id="rId3" Type="http://schemas.openxmlformats.org/officeDocument/2006/relationships/image" Target="../media/image18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hyperlink" Target="http://yann.lecun.com/exdb/publis/pdf/lecun-01a.pdf" TargetMode="Externa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hyperlink" Target="http://yann.lecun.com/exdb/publis/pdf/lecun-01a.pdf" TargetMode="Externa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papers.nips.cc/paper/2012/file/c399862d3b9d6b76c8436e924a68c45b-Paper.pdf" TargetMode="External"/><Relationship Id="rId3" Type="http://schemas.openxmlformats.org/officeDocument/2006/relationships/hyperlink" Target="https://www.cv-foundation.org/openaccess/content_cvpr_2015/html/Szegedy_Going_Deeper_With_2015_CVPR_paper.html" TargetMode="External"/><Relationship Id="rId4" Type="http://schemas.openxmlformats.org/officeDocument/2006/relationships/hyperlink" Target="https://arxiv.org/abs/1409.1556" TargetMode="External"/><Relationship Id="rId5" Type="http://schemas.openxmlformats.org/officeDocument/2006/relationships/hyperlink" Target="https://arxiv.org/abs/1512.03385" TargetMode="External"/><Relationship Id="rId6" Type="http://schemas.openxmlformats.org/officeDocument/2006/relationships/hyperlink" Target="https://arxiv.org/abs/1610.02357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deeplearningbook.org" TargetMode="External"/><Relationship Id="rId3" Type="http://schemas.openxmlformats.org/officeDocument/2006/relationships/hyperlink" Target="http://deeplearning.net" TargetMode="External"/><Relationship Id="rId4" Type="http://schemas.openxmlformats.org/officeDocument/2006/relationships/hyperlink" Target="https://www.deeplearning.ai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coursera.org/specializations/deep-learning" TargetMode="External"/><Relationship Id="rId3" Type="http://schemas.openxmlformats.org/officeDocument/2006/relationships/hyperlink" Target="https://ai.google/education/" TargetMode="External"/><Relationship Id="rId4" Type="http://schemas.openxmlformats.org/officeDocument/2006/relationships/hyperlink" Target="https://keras.io" TargetMode="External"/><Relationship Id="rId5" Type="http://schemas.openxmlformats.org/officeDocument/2006/relationships/hyperlink" Target="https://autokeras.com" TargetMode="External"/><Relationship Id="rId6" Type="http://schemas.openxmlformats.org/officeDocument/2006/relationships/hyperlink" Target="" TargetMode="Externa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vXMpKYRhpmI" TargetMode="External"/><Relationship Id="rId3" Type="http://schemas.openxmlformats.org/officeDocument/2006/relationships/hyperlink" Target="https://blog.mgechev.com/2018/10/20/transfer-learning-tensorflow-js-data-augmentation-mobile-net/" TargetMode="External"/><Relationship Id="rId4" Type="http://schemas.openxmlformats.org/officeDocument/2006/relationships/hyperlink" Target="https://github.com/Hironsan/BossSensor" TargetMode="Externa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rgmantovani@gmail.com" TargetMode="Externa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étodos e MODELOS…"/>
          <p:cNvSpPr txBox="1"/>
          <p:nvPr>
            <p:ph type="ctrTitle"/>
          </p:nvPr>
        </p:nvSpPr>
        <p:spPr>
          <a:xfrm>
            <a:off x="266700" y="518685"/>
            <a:ext cx="8610600" cy="2114842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Métodos e MODELOS </a:t>
            </a:r>
          </a:p>
          <a:p>
            <a:pPr algn="ctr">
              <a:defRPr sz="4300"/>
            </a:pPr>
            <a:r>
              <a:t>Avançados em Ciência </a:t>
            </a:r>
          </a:p>
          <a:p>
            <a:pPr algn="ctr">
              <a:defRPr sz="4300"/>
            </a:pPr>
            <a:r>
              <a:t>de dados</a:t>
            </a:r>
          </a:p>
        </p:txBody>
      </p:sp>
      <p:sp>
        <p:nvSpPr>
          <p:cNvPr id="126" name="Aula 03 - Redes Neurais Convolucionais…"/>
          <p:cNvSpPr txBox="1"/>
          <p:nvPr>
            <p:ph type="subTitle" idx="1"/>
          </p:nvPr>
        </p:nvSpPr>
        <p:spPr>
          <a:xfrm>
            <a:off x="914400" y="2057234"/>
            <a:ext cx="7315200" cy="3469343"/>
          </a:xfrm>
          <a:prstGeom prst="rect">
            <a:avLst/>
          </a:prstGeom>
        </p:spPr>
        <p:txBody>
          <a:bodyPr/>
          <a:lstStyle/>
          <a:p>
            <a:pPr algn="ctr">
              <a:defRPr sz="2700">
                <a:solidFill>
                  <a:srgbClr val="000000"/>
                </a:solidFill>
              </a:defRPr>
            </a:pPr>
            <a:r>
              <a:t>Aula 03 - Redes Neurais Convolucionais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(</a:t>
            </a:r>
            <a:r>
              <a:rPr i="1"/>
              <a:t>Convolutional Neural Networks - CNNs</a:t>
            </a:r>
            <a:r>
              <a:t>)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Prof. </a:t>
            </a:r>
            <a:r>
              <a:t>Rafael G. </a:t>
            </a:r>
            <a:r>
              <a:rPr b="1"/>
              <a:t>Mantovani</a:t>
            </a:r>
          </a:p>
        </p:txBody>
      </p:sp>
      <p:sp>
        <p:nvSpPr>
          <p:cNvPr id="127" name="Universidade Tecnológica Federal do Paraná (UTFPR)…"/>
          <p:cNvSpPr txBox="1"/>
          <p:nvPr/>
        </p:nvSpPr>
        <p:spPr>
          <a:xfrm>
            <a:off x="2362200" y="6096000"/>
            <a:ext cx="441817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  <a:p>
            <a:pPr>
              <a:defRPr sz="1600"/>
            </a:pPr>
            <a:r>
              <a:t>Especialização em Ciência de Dados</a:t>
            </a:r>
          </a:p>
        </p:txBody>
      </p:sp>
      <p:pic>
        <p:nvPicPr>
          <p:cNvPr id="128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240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1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242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24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24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2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25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3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25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6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258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59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260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261" name="Rounded Rectangle"/>
          <p:cNvSpPr/>
          <p:nvPr/>
        </p:nvSpPr>
        <p:spPr>
          <a:xfrm>
            <a:off x="685800" y="24972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2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26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26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69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sp>
        <p:nvSpPr>
          <p:cNvPr id="270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271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274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5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7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278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279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0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1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2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283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284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287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8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291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292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3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4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5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296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297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  <p:sp>
        <p:nvSpPr>
          <p:cNvPr id="298" name="Até agora vimos modelos “rasos&quot;…"/>
          <p:cNvSpPr/>
          <p:nvPr/>
        </p:nvSpPr>
        <p:spPr>
          <a:xfrm>
            <a:off x="958928" y="5502990"/>
            <a:ext cx="2228324" cy="105290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Até agora vimos modelos “rasos"</a:t>
            </a:r>
          </a:p>
          <a:p>
            <a:pPr algn="ctr">
              <a:defRPr sz="1900"/>
            </a:pPr>
            <a:r>
              <a:t>(</a:t>
            </a:r>
            <a:r>
              <a:rPr b="1"/>
              <a:t>shallow</a:t>
            </a:r>
            <a:r>
              <a:t>)</a:t>
            </a:r>
          </a:p>
        </p:txBody>
      </p:sp>
      <p:sp>
        <p:nvSpPr>
          <p:cNvPr id="299" name="Rectangle"/>
          <p:cNvSpPr/>
          <p:nvPr/>
        </p:nvSpPr>
        <p:spPr>
          <a:xfrm>
            <a:off x="903653" y="2425778"/>
            <a:ext cx="2472022" cy="236490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02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3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5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306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307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8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9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0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311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312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  <p:sp>
        <p:nvSpPr>
          <p:cNvPr id="313" name="Agora exploraremos mais camadas…"/>
          <p:cNvSpPr/>
          <p:nvPr/>
        </p:nvSpPr>
        <p:spPr>
          <a:xfrm>
            <a:off x="4767004" y="5404076"/>
            <a:ext cx="2228324" cy="1052906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Agora exploraremos mais camadas</a:t>
            </a:r>
          </a:p>
          <a:p>
            <a:pPr algn="ctr">
              <a:defRPr sz="1900"/>
            </a:pPr>
            <a:r>
              <a:t>(</a:t>
            </a:r>
            <a:r>
              <a:rPr b="1"/>
              <a:t>deep</a:t>
            </a:r>
            <a:r>
              <a:t>)</a:t>
            </a:r>
          </a:p>
        </p:txBody>
      </p:sp>
      <p:sp>
        <p:nvSpPr>
          <p:cNvPr id="314" name="Rectangle"/>
          <p:cNvSpPr/>
          <p:nvPr/>
        </p:nvSpPr>
        <p:spPr>
          <a:xfrm>
            <a:off x="3937000" y="2370826"/>
            <a:ext cx="4120883" cy="2430822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7" name="Why-Deep-Learning-1024x742.png" descr="Why-Deep-Learning-1024x7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497" y="1826478"/>
            <a:ext cx="6008091" cy="435351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9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20" name="Rectangle"/>
          <p:cNvSpPr/>
          <p:nvPr/>
        </p:nvSpPr>
        <p:spPr>
          <a:xfrm>
            <a:off x="1296027" y="5668033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1" name="Teoremas e experimentos indicam que DL  tem um desempenho melhor quando manipula uma quantidade maior de dados …"/>
          <p:cNvSpPr/>
          <p:nvPr/>
        </p:nvSpPr>
        <p:spPr>
          <a:xfrm>
            <a:off x="1247625" y="5771792"/>
            <a:ext cx="6397835" cy="759447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900"/>
            </a:lvl1pPr>
          </a:lstStyle>
          <a:p>
            <a:pPr/>
            <a:r>
              <a:t>Teoremas e experimentos indicam que DL  tem um desempenho melhor quando manipula uma quantidade maior de dados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4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25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7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28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29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30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31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2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33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34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35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36" name="Rectangle"/>
          <p:cNvSpPr/>
          <p:nvPr/>
        </p:nvSpPr>
        <p:spPr>
          <a:xfrm>
            <a:off x="834155" y="4004366"/>
            <a:ext cx="7710386" cy="195225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7" name="Aprendizado de Máquina"/>
          <p:cNvSpPr/>
          <p:nvPr/>
        </p:nvSpPr>
        <p:spPr>
          <a:xfrm>
            <a:off x="2440490" y="1928473"/>
            <a:ext cx="4497716" cy="7594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Aprendizado de Máquina</a:t>
            </a:r>
          </a:p>
        </p:txBody>
      </p:sp>
      <p:sp>
        <p:nvSpPr>
          <p:cNvPr id="338" name="Carro…"/>
          <p:cNvSpPr/>
          <p:nvPr/>
        </p:nvSpPr>
        <p:spPr>
          <a:xfrm>
            <a:off x="7013626" y="2653785"/>
            <a:ext cx="1293087" cy="806866"/>
          </a:xfrm>
          <a:prstGeom prst="rect">
            <a:avLst/>
          </a:prstGeom>
          <a:solidFill>
            <a:srgbClr val="0078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16"/>
          <p:cNvSpPr txBox="1"/>
          <p:nvPr>
            <p:ph type="sldNum" sz="quarter" idx="2"/>
          </p:nvPr>
        </p:nvSpPr>
        <p:spPr>
          <a:xfrm>
            <a:off x="8301656" y="6313602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1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42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4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45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46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47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48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9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50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51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52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53" name="Aprendizado de Máquina"/>
          <p:cNvSpPr/>
          <p:nvPr/>
        </p:nvSpPr>
        <p:spPr>
          <a:xfrm>
            <a:off x="2440490" y="1928473"/>
            <a:ext cx="4497716" cy="7594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Aprendizado de Máquina</a:t>
            </a:r>
          </a:p>
        </p:txBody>
      </p:sp>
      <p:sp>
        <p:nvSpPr>
          <p:cNvPr id="354" name="Deep Learning"/>
          <p:cNvSpPr/>
          <p:nvPr/>
        </p:nvSpPr>
        <p:spPr>
          <a:xfrm>
            <a:off x="2323142" y="3949817"/>
            <a:ext cx="4497716" cy="6249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Deep Learning</a:t>
            </a:r>
          </a:p>
        </p:txBody>
      </p:sp>
      <p:sp>
        <p:nvSpPr>
          <p:cNvPr id="355" name="Carro…"/>
          <p:cNvSpPr/>
          <p:nvPr/>
        </p:nvSpPr>
        <p:spPr>
          <a:xfrm>
            <a:off x="7013626" y="2653785"/>
            <a:ext cx="1293087" cy="806866"/>
          </a:xfrm>
          <a:prstGeom prst="rect">
            <a:avLst/>
          </a:prstGeom>
          <a:solidFill>
            <a:srgbClr val="0078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  <p:sp>
        <p:nvSpPr>
          <p:cNvPr id="356" name="Carro…"/>
          <p:cNvSpPr/>
          <p:nvPr/>
        </p:nvSpPr>
        <p:spPr>
          <a:xfrm>
            <a:off x="7000926" y="4571385"/>
            <a:ext cx="1293087" cy="819566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60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2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63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64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65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66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7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68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69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70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71" name="Tanto a extração das características como a geração do modelo preditivo fazem parte do algoritmo de DL.…"/>
          <p:cNvSpPr/>
          <p:nvPr/>
        </p:nvSpPr>
        <p:spPr>
          <a:xfrm>
            <a:off x="926873" y="2019958"/>
            <a:ext cx="7524949" cy="1861086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Tanto a extração das características como a geração do modelo preditivo fazem parte do algoritmo de DL.</a:t>
            </a:r>
          </a:p>
          <a:p>
            <a:pPr algn="ctr">
              <a:defRPr sz="1900"/>
            </a:pPr>
          </a:p>
          <a:p>
            <a:pPr algn="ctr">
              <a:defRPr sz="1900"/>
            </a:pPr>
            <a:r>
              <a:t>Até por isso são comumente referenciados como algoritmos de caixa-preta (“</a:t>
            </a:r>
            <a:r>
              <a:rPr b="1" i="1"/>
              <a:t>black-box</a:t>
            </a:r>
            <a:r>
              <a:t>”) </a:t>
            </a:r>
          </a:p>
        </p:txBody>
      </p:sp>
      <p:sp>
        <p:nvSpPr>
          <p:cNvPr id="372" name="Deep Learning"/>
          <p:cNvSpPr/>
          <p:nvPr/>
        </p:nvSpPr>
        <p:spPr>
          <a:xfrm>
            <a:off x="2323142" y="3949817"/>
            <a:ext cx="4497716" cy="6249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Deep Learning</a:t>
            </a:r>
          </a:p>
        </p:txBody>
      </p:sp>
      <p:sp>
        <p:nvSpPr>
          <p:cNvPr id="373" name="Carro…"/>
          <p:cNvSpPr/>
          <p:nvPr/>
        </p:nvSpPr>
        <p:spPr>
          <a:xfrm>
            <a:off x="7000926" y="4571385"/>
            <a:ext cx="1293087" cy="819566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  <p:sp>
        <p:nvSpPr>
          <p:cNvPr id="374" name="Rectangle"/>
          <p:cNvSpPr/>
          <p:nvPr/>
        </p:nvSpPr>
        <p:spPr>
          <a:xfrm>
            <a:off x="3359181" y="3954221"/>
            <a:ext cx="2660334" cy="2050896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78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9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80" name="deep_faces.jpeg" descr="deep_fac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121" y="1685575"/>
            <a:ext cx="6061758" cy="497930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Camada de…"/>
          <p:cNvSpPr txBox="1"/>
          <p:nvPr/>
        </p:nvSpPr>
        <p:spPr>
          <a:xfrm>
            <a:off x="2023460" y="4074883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382" name="Camada…"/>
          <p:cNvSpPr txBox="1"/>
          <p:nvPr/>
        </p:nvSpPr>
        <p:spPr>
          <a:xfrm>
            <a:off x="3147316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1</a:t>
            </a:r>
          </a:p>
        </p:txBody>
      </p:sp>
      <p:sp>
        <p:nvSpPr>
          <p:cNvPr id="383" name="Camada…"/>
          <p:cNvSpPr txBox="1"/>
          <p:nvPr/>
        </p:nvSpPr>
        <p:spPr>
          <a:xfrm>
            <a:off x="4044669" y="4399972"/>
            <a:ext cx="1054662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2</a:t>
            </a:r>
          </a:p>
        </p:txBody>
      </p:sp>
      <p:sp>
        <p:nvSpPr>
          <p:cNvPr id="384" name="Camada…"/>
          <p:cNvSpPr txBox="1"/>
          <p:nvPr/>
        </p:nvSpPr>
        <p:spPr>
          <a:xfrm>
            <a:off x="4946083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3</a:t>
            </a:r>
          </a:p>
        </p:txBody>
      </p:sp>
      <p:sp>
        <p:nvSpPr>
          <p:cNvPr id="385" name="Camada de…"/>
          <p:cNvSpPr txBox="1"/>
          <p:nvPr/>
        </p:nvSpPr>
        <p:spPr>
          <a:xfrm>
            <a:off x="6027122" y="3834143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386" name="Bordas"/>
          <p:cNvSpPr txBox="1"/>
          <p:nvPr/>
        </p:nvSpPr>
        <p:spPr>
          <a:xfrm>
            <a:off x="3442680" y="6269436"/>
            <a:ext cx="671548" cy="264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Bordas</a:t>
            </a:r>
          </a:p>
        </p:txBody>
      </p:sp>
      <p:sp>
        <p:nvSpPr>
          <p:cNvPr id="387" name="Combinações…"/>
          <p:cNvSpPr txBox="1"/>
          <p:nvPr/>
        </p:nvSpPr>
        <p:spPr>
          <a:xfrm>
            <a:off x="4513377" y="6279311"/>
            <a:ext cx="1483075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Combinações 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de bordas</a:t>
            </a:r>
          </a:p>
        </p:txBody>
      </p:sp>
      <p:sp>
        <p:nvSpPr>
          <p:cNvPr id="388" name="Modelos de…"/>
          <p:cNvSpPr txBox="1"/>
          <p:nvPr/>
        </p:nvSpPr>
        <p:spPr>
          <a:xfrm>
            <a:off x="5957212" y="6257129"/>
            <a:ext cx="1483074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Modelos de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Objetos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1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92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3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94" name="deep_faces.jpeg" descr="deep_fac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121" y="1685575"/>
            <a:ext cx="6061758" cy="497930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a camada extrai características simples (bordas)…"/>
          <p:cNvSpPr/>
          <p:nvPr/>
        </p:nvSpPr>
        <p:spPr>
          <a:xfrm>
            <a:off x="809525" y="1728274"/>
            <a:ext cx="7524950" cy="133948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1a camada</a:t>
            </a:r>
            <a:r>
              <a:t> extrai </a:t>
            </a:r>
            <a:r>
              <a:rPr b="1"/>
              <a:t>características simples</a:t>
            </a:r>
            <a:r>
              <a:t> (bordas)</a:t>
            </a:r>
          </a:p>
          <a:p>
            <a:pPr algn="ctr">
              <a:defRPr sz="1900"/>
            </a:pPr>
            <a:r>
              <a:rPr b="1"/>
              <a:t>2a camada</a:t>
            </a:r>
            <a:r>
              <a:t> combina essas bordas em </a:t>
            </a:r>
            <a:r>
              <a:rPr b="1"/>
              <a:t>formatos mais complexos</a:t>
            </a:r>
            <a:r>
              <a:t> (contornos)</a:t>
            </a:r>
          </a:p>
          <a:p>
            <a:pPr algn="ctr">
              <a:defRPr sz="1900"/>
            </a:pPr>
            <a:r>
              <a:rPr b="1"/>
              <a:t>3 camada</a:t>
            </a:r>
            <a:r>
              <a:t> tenta criar padrões </a:t>
            </a:r>
            <a:r>
              <a:rPr b="1"/>
              <a:t>ainda mais complexos</a:t>
            </a:r>
            <a:r>
              <a:t> (objetos, etc)</a:t>
            </a:r>
          </a:p>
          <a:p>
            <a:pPr algn="ctr">
              <a:defRPr sz="1900"/>
            </a:pPr>
            <a:r>
              <a:t>….</a:t>
            </a:r>
          </a:p>
        </p:txBody>
      </p:sp>
      <p:sp>
        <p:nvSpPr>
          <p:cNvPr id="396" name="Camada de…"/>
          <p:cNvSpPr txBox="1"/>
          <p:nvPr/>
        </p:nvSpPr>
        <p:spPr>
          <a:xfrm>
            <a:off x="2023460" y="4074883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397" name="Camada…"/>
          <p:cNvSpPr txBox="1"/>
          <p:nvPr/>
        </p:nvSpPr>
        <p:spPr>
          <a:xfrm>
            <a:off x="3147316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1</a:t>
            </a:r>
          </a:p>
        </p:txBody>
      </p:sp>
      <p:sp>
        <p:nvSpPr>
          <p:cNvPr id="398" name="Camada…"/>
          <p:cNvSpPr txBox="1"/>
          <p:nvPr/>
        </p:nvSpPr>
        <p:spPr>
          <a:xfrm>
            <a:off x="4044669" y="4399972"/>
            <a:ext cx="1054662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2</a:t>
            </a:r>
          </a:p>
        </p:txBody>
      </p:sp>
      <p:sp>
        <p:nvSpPr>
          <p:cNvPr id="399" name="Camada…"/>
          <p:cNvSpPr txBox="1"/>
          <p:nvPr/>
        </p:nvSpPr>
        <p:spPr>
          <a:xfrm>
            <a:off x="4946083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3</a:t>
            </a:r>
          </a:p>
        </p:txBody>
      </p:sp>
      <p:sp>
        <p:nvSpPr>
          <p:cNvPr id="400" name="Camada de…"/>
          <p:cNvSpPr txBox="1"/>
          <p:nvPr/>
        </p:nvSpPr>
        <p:spPr>
          <a:xfrm>
            <a:off x="6027122" y="3834143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401" name="Bordas"/>
          <p:cNvSpPr txBox="1"/>
          <p:nvPr/>
        </p:nvSpPr>
        <p:spPr>
          <a:xfrm>
            <a:off x="3442680" y="6269436"/>
            <a:ext cx="671548" cy="264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Bordas</a:t>
            </a:r>
          </a:p>
        </p:txBody>
      </p:sp>
      <p:sp>
        <p:nvSpPr>
          <p:cNvPr id="402" name="Combinações…"/>
          <p:cNvSpPr txBox="1"/>
          <p:nvPr/>
        </p:nvSpPr>
        <p:spPr>
          <a:xfrm>
            <a:off x="4513377" y="6279311"/>
            <a:ext cx="1483075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Combinações 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de bordas</a:t>
            </a:r>
          </a:p>
        </p:txBody>
      </p:sp>
      <p:sp>
        <p:nvSpPr>
          <p:cNvPr id="403" name="Modelos de…"/>
          <p:cNvSpPr txBox="1"/>
          <p:nvPr/>
        </p:nvSpPr>
        <p:spPr>
          <a:xfrm>
            <a:off x="5957212" y="6257129"/>
            <a:ext cx="1483074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Modelos de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Objetos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33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4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35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13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9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1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3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146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14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14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15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15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7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59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60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161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162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163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6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7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8" name="Problemas → Treinar Deep Learning (DL)"/>
          <p:cNvSpPr txBox="1"/>
          <p:nvPr>
            <p:ph type="body" sz="quarter" idx="1"/>
          </p:nvPr>
        </p:nvSpPr>
        <p:spPr>
          <a:xfrm>
            <a:off x="457200" y="1736839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Problemas → Treinar Deep Learning (DL)</a:t>
            </a:r>
          </a:p>
        </p:txBody>
      </p:sp>
      <p:sp>
        <p:nvSpPr>
          <p:cNvPr id="409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2" name="Rectangle"/>
          <p:cNvSpPr/>
          <p:nvPr/>
        </p:nvSpPr>
        <p:spPr>
          <a:xfrm>
            <a:off x="2145833" y="5568572"/>
            <a:ext cx="6786642" cy="59542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3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4" name="Problemas → Treinar Deep Learning (DL)…"/>
          <p:cNvSpPr txBox="1"/>
          <p:nvPr>
            <p:ph type="body" sz="quarter" idx="1"/>
          </p:nvPr>
        </p:nvSpPr>
        <p:spPr>
          <a:xfrm>
            <a:off x="457200" y="1736839"/>
            <a:ext cx="8229600" cy="990601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Problemas → Treinar Deep Learning (DL)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i="1">
                <a:solidFill>
                  <a:srgbClr val="FF2600"/>
                </a:solidFill>
              </a:rPr>
              <a:t>Underfitting</a:t>
            </a:r>
            <a:r>
              <a:t> →</a:t>
            </a:r>
            <a:r>
              <a:rPr>
                <a:solidFill>
                  <a:srgbClr val="FF2600"/>
                </a:solidFill>
              </a:rPr>
              <a:t> </a:t>
            </a:r>
            <a:r>
              <a:t>Gradientes desaparecem (deltaWi = 0)</a:t>
            </a:r>
          </a:p>
        </p:txBody>
      </p:sp>
      <p:pic>
        <p:nvPicPr>
          <p:cNvPr id="415" name="Screen Shot 2018-11-12 at 16.57.51.png" descr="Screen Shot 2018-11-12 at 16.57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6560" y="2956154"/>
            <a:ext cx="3393929" cy="2510094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 flipH="1" flipV="1">
            <a:off x="2029611" y="5578335"/>
            <a:ext cx="4834898" cy="1"/>
          </a:xfrm>
          <a:prstGeom prst="line">
            <a:avLst/>
          </a:prstGeom>
          <a:ln w="1905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7" name="Ajuste dos pesos Wi…"/>
          <p:cNvSpPr txBox="1"/>
          <p:nvPr/>
        </p:nvSpPr>
        <p:spPr>
          <a:xfrm>
            <a:off x="3458462" y="5601379"/>
            <a:ext cx="22930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Ajuste dos pesos Wi 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(aprendizado)</a:t>
            </a:r>
          </a:p>
        </p:txBody>
      </p:sp>
      <p:sp>
        <p:nvSpPr>
          <p:cNvPr id="418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  <p:pic>
        <p:nvPicPr>
          <p:cNvPr id="422" name="Screen Shot 2018-11-12 at 17.01.42.png" descr="Screen Shot 2018-11-12 at 17.0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469" y="2567226"/>
            <a:ext cx="7147758" cy="288189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Problemas → Treinar Deep Learning (DL)…"/>
          <p:cNvSpPr txBox="1"/>
          <p:nvPr/>
        </p:nvSpPr>
        <p:spPr>
          <a:xfrm>
            <a:off x="457200" y="1744965"/>
            <a:ext cx="8229600" cy="196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t>Problemas → Treinar Deep Learning (DL)</a:t>
            </a:r>
          </a:p>
          <a:p>
            <a:pPr lvl="2" marL="1004887" indent="-319087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rPr i="1">
                <a:solidFill>
                  <a:srgbClr val="FF2600"/>
                </a:solidFill>
              </a:rPr>
              <a:t>Overfitting</a:t>
            </a:r>
            <a:r>
              <a:t> →</a:t>
            </a:r>
            <a:r>
              <a:rPr>
                <a:solidFill>
                  <a:srgbClr val="FF2600"/>
                </a:solidFill>
              </a:rPr>
              <a:t> </a:t>
            </a:r>
            <a:r>
              <a:t>muitos parâmetros, pois explora um espaço muito maior de funções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27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0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31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432" name="1"/>
          <p:cNvSpPr/>
          <p:nvPr/>
        </p:nvSpPr>
        <p:spPr>
          <a:xfrm>
            <a:off x="1377189" y="2890778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33" name="2"/>
          <p:cNvSpPr/>
          <p:nvPr/>
        </p:nvSpPr>
        <p:spPr>
          <a:xfrm>
            <a:off x="1377189" y="3686385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34" name="3"/>
          <p:cNvSpPr/>
          <p:nvPr/>
        </p:nvSpPr>
        <p:spPr>
          <a:xfrm>
            <a:off x="1377189" y="4481992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7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sp>
        <p:nvSpPr>
          <p:cNvPr id="438" name="Inicializar as camadas escondidas → aprendizado não-supervisionado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t>Inicializar as camadas escondidas → aprendizado não-supervisionado</a:t>
            </a:r>
          </a:p>
          <a:p>
            <a:pPr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força a rede a aprender a estrutura da distribuição dos dados de entrada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encoraja as camadas escondidas a codificar essa estrutura</a:t>
            </a:r>
          </a:p>
        </p:txBody>
      </p:sp>
      <p:sp>
        <p:nvSpPr>
          <p:cNvPr id="439" name="Pré-treino: inicializar os parâmetros de uma região tal que haja menos overfitting"/>
          <p:cNvSpPr/>
          <p:nvPr/>
        </p:nvSpPr>
        <p:spPr>
          <a:xfrm>
            <a:off x="1875175" y="4547708"/>
            <a:ext cx="5393650" cy="828028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Pré-treino: </a:t>
            </a:r>
            <a:r>
              <a:t>inicializar os parâmetros de uma região tal que haja menos </a:t>
            </a:r>
            <a:r>
              <a:rPr i="1"/>
              <a:t>overfitting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sp>
        <p:nvSpPr>
          <p:cNvPr id="443" name="Estratégia: procedimento guloso camada a camada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rPr b="1"/>
              <a:t>Estratégia</a:t>
            </a:r>
            <a:r>
              <a:t>: procedimento guloso camada a camada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treina uma camada por vez, da primeira até a última, utilizando aprendizado não-supervisionado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Cada camada ajusta os parâmetros das camadas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Camadas anteriores → extratores de características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6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150" y="2768123"/>
            <a:ext cx="6997700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Estratégia: procedimento guloso camada a camada"/>
          <p:cNvSpPr txBox="1"/>
          <p:nvPr>
            <p:ph type="body" sz="quarter" idx="1"/>
          </p:nvPr>
        </p:nvSpPr>
        <p:spPr>
          <a:xfrm>
            <a:off x="457200" y="1568450"/>
            <a:ext cx="8229600" cy="973028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rPr b="1"/>
              <a:t>Estratégia</a:t>
            </a:r>
            <a:r>
              <a:t>: procedimento guloso camada a camada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1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52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453" name="2"/>
          <p:cNvSpPr/>
          <p:nvPr/>
        </p:nvSpPr>
        <p:spPr>
          <a:xfrm>
            <a:off x="1377189" y="3686385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6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sp>
        <p:nvSpPr>
          <p:cNvPr id="457" name="Ideia: remover aleatoriamente neurônios das camadas ocultas…"/>
          <p:cNvSpPr txBox="1"/>
          <p:nvPr>
            <p:ph type="body" idx="1"/>
          </p:nvPr>
        </p:nvSpPr>
        <p:spPr>
          <a:xfrm>
            <a:off x="457200" y="1568450"/>
            <a:ext cx="7710646" cy="447810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b="1"/>
              <a:t>Ideia</a:t>
            </a:r>
            <a:r>
              <a:t>: remover aleatoriamente neurônios das camadas ocultas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cada neurônio escondido é zerado com probabilidade igual a </a:t>
            </a:r>
            <a:r>
              <a:rPr i="1"/>
              <a:t>p </a:t>
            </a:r>
            <a:r>
              <a:t>(p = 0.5)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Resultado</a:t>
            </a:r>
          </a:p>
          <a:p>
            <a:pPr lvl="3" marL="1462087" indent="-319087" algn="just">
              <a:defRPr sz="2300"/>
            </a:pPr>
            <a:r>
              <a:t>neurônios escondidos não podem se coadaptar a outros neurônios escondidos</a:t>
            </a:r>
          </a:p>
          <a:p>
            <a:pPr lvl="3" marL="1462087" indent="-319087" algn="just">
              <a:defRPr sz="2300"/>
            </a:pPr>
            <a:r>
              <a:t>cada neurônio escondido é forçado a extrair características mais gerais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66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7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68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16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1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75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178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17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17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18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18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88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89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190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191" name="Rounded Rectangle"/>
          <p:cNvSpPr/>
          <p:nvPr/>
        </p:nvSpPr>
        <p:spPr>
          <a:xfrm>
            <a:off x="685800" y="19384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2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19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4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6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197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0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262029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Group"/>
          <p:cNvSpPr/>
          <p:nvPr/>
        </p:nvSpPr>
        <p:spPr>
          <a:xfrm>
            <a:off x="3366941" y="3631012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3" name="Group"/>
          <p:cNvSpPr/>
          <p:nvPr/>
        </p:nvSpPr>
        <p:spPr>
          <a:xfrm>
            <a:off x="3379641" y="487394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4" name="Group"/>
          <p:cNvSpPr/>
          <p:nvPr/>
        </p:nvSpPr>
        <p:spPr>
          <a:xfrm>
            <a:off x="5107403" y="296703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5" name="Camada de…"/>
          <p:cNvSpPr txBox="1"/>
          <p:nvPr/>
        </p:nvSpPr>
        <p:spPr>
          <a:xfrm>
            <a:off x="1592719" y="5305569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466" name="Camada de…"/>
          <p:cNvSpPr txBox="1"/>
          <p:nvPr/>
        </p:nvSpPr>
        <p:spPr>
          <a:xfrm>
            <a:off x="6642465" y="5305569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467" name="Primeira…"/>
          <p:cNvSpPr txBox="1"/>
          <p:nvPr/>
        </p:nvSpPr>
        <p:spPr>
          <a:xfrm>
            <a:off x="3216533" y="5313432"/>
            <a:ext cx="722522" cy="6198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Primeira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</a:t>
            </a:r>
          </a:p>
        </p:txBody>
      </p:sp>
      <p:sp>
        <p:nvSpPr>
          <p:cNvPr id="468" name="Segunda…"/>
          <p:cNvSpPr txBox="1"/>
          <p:nvPr/>
        </p:nvSpPr>
        <p:spPr>
          <a:xfrm>
            <a:off x="4912421" y="5300732"/>
            <a:ext cx="756678" cy="6198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Segunda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</a:t>
            </a:r>
          </a:p>
        </p:txBody>
      </p:sp>
      <p:sp>
        <p:nvSpPr>
          <p:cNvPr id="469" name="Sinal de…"/>
          <p:cNvSpPr txBox="1"/>
          <p:nvPr/>
        </p:nvSpPr>
        <p:spPr>
          <a:xfrm>
            <a:off x="747477" y="3592548"/>
            <a:ext cx="654879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470" name="Sinal de…"/>
          <p:cNvSpPr txBox="1"/>
          <p:nvPr/>
        </p:nvSpPr>
        <p:spPr>
          <a:xfrm>
            <a:off x="7713949" y="3592548"/>
            <a:ext cx="697221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 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3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262029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Group"/>
          <p:cNvSpPr/>
          <p:nvPr/>
        </p:nvSpPr>
        <p:spPr>
          <a:xfrm>
            <a:off x="3366941" y="3631012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6" name="Group"/>
          <p:cNvSpPr/>
          <p:nvPr/>
        </p:nvSpPr>
        <p:spPr>
          <a:xfrm>
            <a:off x="3379641" y="487394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7" name="Group"/>
          <p:cNvSpPr/>
          <p:nvPr/>
        </p:nvSpPr>
        <p:spPr>
          <a:xfrm>
            <a:off x="5107403" y="296703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8" name="Rectangle"/>
          <p:cNvSpPr/>
          <p:nvPr/>
        </p:nvSpPr>
        <p:spPr>
          <a:xfrm>
            <a:off x="2021992" y="2345045"/>
            <a:ext cx="1329684" cy="276860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3759946" y="2341260"/>
            <a:ext cx="1342384" cy="276507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H="1">
            <a:off x="2049669" y="3153175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1" name="Line"/>
          <p:cNvSpPr/>
          <p:nvPr/>
        </p:nvSpPr>
        <p:spPr>
          <a:xfrm flipH="1">
            <a:off x="2036969" y="2495463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2" name="Line"/>
          <p:cNvSpPr/>
          <p:nvPr/>
        </p:nvSpPr>
        <p:spPr>
          <a:xfrm flipH="1">
            <a:off x="2011570" y="2607301"/>
            <a:ext cx="1356722" cy="120627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3" name="Line"/>
          <p:cNvSpPr/>
          <p:nvPr/>
        </p:nvSpPr>
        <p:spPr>
          <a:xfrm flipH="1">
            <a:off x="2036970" y="2719968"/>
            <a:ext cx="1384022" cy="2336544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4" name="Line"/>
          <p:cNvSpPr/>
          <p:nvPr/>
        </p:nvSpPr>
        <p:spPr>
          <a:xfrm flipH="1">
            <a:off x="2049670" y="2609963"/>
            <a:ext cx="1278382" cy="53963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5" name="Rectangle"/>
          <p:cNvSpPr/>
          <p:nvPr/>
        </p:nvSpPr>
        <p:spPr>
          <a:xfrm>
            <a:off x="5485201" y="2346810"/>
            <a:ext cx="1342383" cy="276507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6" name="Line"/>
          <p:cNvSpPr/>
          <p:nvPr/>
        </p:nvSpPr>
        <p:spPr>
          <a:xfrm flipH="1" flipV="1">
            <a:off x="2036970" y="2497446"/>
            <a:ext cx="1345096" cy="55652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7" name="Line"/>
          <p:cNvSpPr/>
          <p:nvPr/>
        </p:nvSpPr>
        <p:spPr>
          <a:xfrm flipH="1">
            <a:off x="2049670" y="3326751"/>
            <a:ext cx="1358025" cy="172976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8" name="Line"/>
          <p:cNvSpPr/>
          <p:nvPr/>
        </p:nvSpPr>
        <p:spPr>
          <a:xfrm flipH="1">
            <a:off x="2036970" y="3249338"/>
            <a:ext cx="1345186" cy="57192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9" name="Rectangle"/>
          <p:cNvSpPr/>
          <p:nvPr/>
        </p:nvSpPr>
        <p:spPr>
          <a:xfrm>
            <a:off x="33107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0" name="Rectangle"/>
          <p:cNvSpPr/>
          <p:nvPr/>
        </p:nvSpPr>
        <p:spPr>
          <a:xfrm>
            <a:off x="33488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1" name="Rectangle"/>
          <p:cNvSpPr/>
          <p:nvPr/>
        </p:nvSpPr>
        <p:spPr>
          <a:xfrm>
            <a:off x="3336106" y="36234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2" name="Rectangle"/>
          <p:cNvSpPr/>
          <p:nvPr/>
        </p:nvSpPr>
        <p:spPr>
          <a:xfrm>
            <a:off x="33742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3" name="Rectangle"/>
          <p:cNvSpPr/>
          <p:nvPr/>
        </p:nvSpPr>
        <p:spPr>
          <a:xfrm>
            <a:off x="3285306" y="4563277"/>
            <a:ext cx="208388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4" name="Rectangle"/>
          <p:cNvSpPr/>
          <p:nvPr/>
        </p:nvSpPr>
        <p:spPr>
          <a:xfrm>
            <a:off x="3361506" y="48172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5" name="Rectangle"/>
          <p:cNvSpPr/>
          <p:nvPr/>
        </p:nvSpPr>
        <p:spPr>
          <a:xfrm>
            <a:off x="3463106" y="47918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6" name="Line"/>
          <p:cNvSpPr/>
          <p:nvPr/>
        </p:nvSpPr>
        <p:spPr>
          <a:xfrm flipH="1">
            <a:off x="3755874" y="2495463"/>
            <a:ext cx="1350528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7" name="Line"/>
          <p:cNvSpPr/>
          <p:nvPr/>
        </p:nvSpPr>
        <p:spPr>
          <a:xfrm flipH="1" flipV="1">
            <a:off x="3743174" y="2495463"/>
            <a:ext cx="1429374" cy="1109518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8" name="Line"/>
          <p:cNvSpPr/>
          <p:nvPr/>
        </p:nvSpPr>
        <p:spPr>
          <a:xfrm flipH="1" flipV="1">
            <a:off x="3755764" y="2495463"/>
            <a:ext cx="1495101" cy="2461624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9" name="Line"/>
          <p:cNvSpPr/>
          <p:nvPr/>
        </p:nvSpPr>
        <p:spPr>
          <a:xfrm flipH="1">
            <a:off x="3737049" y="2571629"/>
            <a:ext cx="1391626" cy="61940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0" name="Line"/>
          <p:cNvSpPr/>
          <p:nvPr/>
        </p:nvSpPr>
        <p:spPr>
          <a:xfrm flipH="1" flipV="1">
            <a:off x="3760859" y="3188597"/>
            <a:ext cx="1372091" cy="64364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1" name="Line"/>
          <p:cNvSpPr/>
          <p:nvPr/>
        </p:nvSpPr>
        <p:spPr>
          <a:xfrm flipH="1" flipV="1">
            <a:off x="3779676" y="3213997"/>
            <a:ext cx="1392872" cy="172159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2" name="Line"/>
          <p:cNvSpPr/>
          <p:nvPr/>
        </p:nvSpPr>
        <p:spPr>
          <a:xfrm flipH="1">
            <a:off x="5515078" y="3813575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3" name="Line"/>
          <p:cNvSpPr/>
          <p:nvPr/>
        </p:nvSpPr>
        <p:spPr>
          <a:xfrm flipH="1">
            <a:off x="5449291" y="4610301"/>
            <a:ext cx="1417516" cy="446212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4" name="Line"/>
          <p:cNvSpPr/>
          <p:nvPr/>
        </p:nvSpPr>
        <p:spPr>
          <a:xfrm flipH="1">
            <a:off x="5468444" y="3869348"/>
            <a:ext cx="1382035" cy="1163093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5" name="Line"/>
          <p:cNvSpPr/>
          <p:nvPr/>
        </p:nvSpPr>
        <p:spPr>
          <a:xfrm flipH="1">
            <a:off x="5472588" y="3242564"/>
            <a:ext cx="1442938" cy="1789878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6" name="Line"/>
          <p:cNvSpPr/>
          <p:nvPr/>
        </p:nvSpPr>
        <p:spPr>
          <a:xfrm flipH="1" flipV="1">
            <a:off x="5488889" y="2489987"/>
            <a:ext cx="1357303" cy="57745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7" name="Line"/>
          <p:cNvSpPr/>
          <p:nvPr/>
        </p:nvSpPr>
        <p:spPr>
          <a:xfrm flipH="1" flipV="1">
            <a:off x="5497713" y="2504228"/>
            <a:ext cx="1391434" cy="114576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8" name="Line"/>
          <p:cNvSpPr/>
          <p:nvPr/>
        </p:nvSpPr>
        <p:spPr>
          <a:xfrm flipH="1" flipV="1">
            <a:off x="5490258" y="3880198"/>
            <a:ext cx="1344978" cy="52288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9" name="Line"/>
          <p:cNvSpPr/>
          <p:nvPr/>
        </p:nvSpPr>
        <p:spPr>
          <a:xfrm flipH="1" flipV="1">
            <a:off x="5629573" y="2644722"/>
            <a:ext cx="1382790" cy="168948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0" name="Line"/>
          <p:cNvSpPr/>
          <p:nvPr/>
        </p:nvSpPr>
        <p:spPr>
          <a:xfrm flipH="1">
            <a:off x="5485629" y="3185756"/>
            <a:ext cx="1345968" cy="69260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1" name="Rectangle"/>
          <p:cNvSpPr/>
          <p:nvPr/>
        </p:nvSpPr>
        <p:spPr>
          <a:xfrm>
            <a:off x="3323406" y="49061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2" name="Rectangle"/>
          <p:cNvSpPr/>
          <p:nvPr/>
        </p:nvSpPr>
        <p:spPr>
          <a:xfrm>
            <a:off x="3374206" y="48172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3" name="Rectangle"/>
          <p:cNvSpPr/>
          <p:nvPr/>
        </p:nvSpPr>
        <p:spPr>
          <a:xfrm>
            <a:off x="5112832" y="3319425"/>
            <a:ext cx="50191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4" name="Rectangle"/>
          <p:cNvSpPr/>
          <p:nvPr/>
        </p:nvSpPr>
        <p:spPr>
          <a:xfrm>
            <a:off x="5239832" y="3446425"/>
            <a:ext cx="50191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5" name="Rectangle"/>
          <p:cNvSpPr/>
          <p:nvPr/>
        </p:nvSpPr>
        <p:spPr>
          <a:xfrm>
            <a:off x="5085966" y="3289744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6" name="Rectangle"/>
          <p:cNvSpPr/>
          <p:nvPr/>
        </p:nvSpPr>
        <p:spPr>
          <a:xfrm>
            <a:off x="5111366" y="3365944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7" name="Rectangle"/>
          <p:cNvSpPr/>
          <p:nvPr/>
        </p:nvSpPr>
        <p:spPr>
          <a:xfrm>
            <a:off x="5086682" y="2721280"/>
            <a:ext cx="7634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8" name="Rectangle"/>
          <p:cNvSpPr/>
          <p:nvPr/>
        </p:nvSpPr>
        <p:spPr>
          <a:xfrm>
            <a:off x="5112082" y="2670480"/>
            <a:ext cx="7634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9" name="Rectangle"/>
          <p:cNvSpPr/>
          <p:nvPr/>
        </p:nvSpPr>
        <p:spPr>
          <a:xfrm>
            <a:off x="5112082" y="2645080"/>
            <a:ext cx="2902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0" name="Neurônios selecionados aleatoriamente (vermelho) são removidos da rede"/>
          <p:cNvSpPr/>
          <p:nvPr/>
        </p:nvSpPr>
        <p:spPr>
          <a:xfrm>
            <a:off x="801364" y="5303773"/>
            <a:ext cx="7541272" cy="58695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Neurônios selecionados aleatoriamente (vermelho) são </a:t>
            </a:r>
            <a:r>
              <a:rPr b="1"/>
              <a:t>removidos</a:t>
            </a:r>
            <a:r>
              <a:t> da rede</a:t>
            </a:r>
          </a:p>
        </p:txBody>
      </p:sp>
      <p:sp>
        <p:nvSpPr>
          <p:cNvPr id="521" name="Sinal de…"/>
          <p:cNvSpPr txBox="1"/>
          <p:nvPr/>
        </p:nvSpPr>
        <p:spPr>
          <a:xfrm>
            <a:off x="747477" y="3592548"/>
            <a:ext cx="654879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522" name="Sinal de…"/>
          <p:cNvSpPr txBox="1"/>
          <p:nvPr/>
        </p:nvSpPr>
        <p:spPr>
          <a:xfrm>
            <a:off x="7713949" y="3592548"/>
            <a:ext cx="697221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 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5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526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527" name="3"/>
          <p:cNvSpPr/>
          <p:nvPr/>
        </p:nvSpPr>
        <p:spPr>
          <a:xfrm>
            <a:off x="1377189" y="4477692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3. Outros estimador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3. Outros estimadores</a:t>
            </a:r>
          </a:p>
        </p:txBody>
      </p:sp>
      <p:sp>
        <p:nvSpPr>
          <p:cNvPr id="531" name="Adagrad:…"/>
          <p:cNvSpPr txBox="1"/>
          <p:nvPr>
            <p:ph type="body" idx="1"/>
          </p:nvPr>
        </p:nvSpPr>
        <p:spPr>
          <a:xfrm>
            <a:off x="457200" y="1568450"/>
            <a:ext cx="8229600" cy="447810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b="1"/>
              <a:t>Adagrad</a:t>
            </a:r>
            <a:r>
              <a:t>: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ajusta a taxa de aprendizado para cada parâmetro, de acordo com os gradientes das iterações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Divide o gradiente atual na atualização pela soma dos gradientes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Quanto mais atualizações um parâmetro (peso) receber, menor é a atualização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3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4" name="3. Outros estimador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3. Outros estimadores</a:t>
            </a:r>
          </a:p>
        </p:txBody>
      </p:sp>
      <p:sp>
        <p:nvSpPr>
          <p:cNvPr id="535" name="AdaDelta…"/>
          <p:cNvSpPr txBox="1"/>
          <p:nvPr>
            <p:ph type="body" idx="1"/>
          </p:nvPr>
        </p:nvSpPr>
        <p:spPr>
          <a:xfrm>
            <a:off x="457200" y="1799248"/>
            <a:ext cx="8229600" cy="4478109"/>
          </a:xfrm>
          <a:prstGeom prst="rect">
            <a:avLst/>
          </a:prstGeom>
        </p:spPr>
        <p:txBody>
          <a:bodyPr/>
          <a:lstStyle/>
          <a:p>
            <a:pPr>
              <a:defRPr b="1" sz="2300"/>
            </a:pPr>
            <a:r>
              <a:t>AdaDelta</a:t>
            </a:r>
          </a:p>
          <a:p>
            <a:pPr lvl="2" marL="1004887" indent="-319087" algn="just">
              <a:buSzPct val="60000"/>
              <a:buChar char="◻"/>
              <a:defRPr sz="2300"/>
            </a:pPr>
            <a:r>
              <a:t>extensão do Adagrad, utiliza uma janela de gradientes ao invés da acumulação de todos os gradientes anteriores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aprendizado continua mais do que no Adagrad, mesmo quando muitas atualizações já foram aplicadas</a:t>
            </a:r>
          </a:p>
          <a:p>
            <a:pPr lvl="3" marL="1462087" indent="-319087">
              <a:defRPr sz="2300"/>
            </a:pPr>
          </a:p>
          <a:p>
            <a:pPr>
              <a:defRPr b="1" sz="2300"/>
            </a:pPr>
            <a:r>
              <a:t>Adam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Combinação do Adagrad e do RMSProp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faz decremento dos </a:t>
            </a:r>
            <a:r>
              <a:rPr b="1" i="1"/>
              <a:t>momentums</a:t>
            </a:r>
            <a:r>
              <a:t> de primeira e segunda ordem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38" name="3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9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40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543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5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2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44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5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54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9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55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55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5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557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558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559" name="Rounded Rectangle"/>
          <p:cNvSpPr/>
          <p:nvPr/>
        </p:nvSpPr>
        <p:spPr>
          <a:xfrm>
            <a:off x="685800" y="30687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60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63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56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2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5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67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568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569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72" name="3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3" name="Redes Neurais Convolucionais (CNNs)…"/>
          <p:cNvSpPr txBox="1"/>
          <p:nvPr>
            <p:ph type="body" idx="1"/>
          </p:nvPr>
        </p:nvSpPr>
        <p:spPr>
          <a:xfrm>
            <a:off x="457200" y="1647149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Redes Neurais Convolucionais (CNNs) </a:t>
            </a:r>
          </a:p>
          <a:p>
            <a:pPr>
              <a:defRPr b="1" sz="2200"/>
            </a:pPr>
          </a:p>
          <a:p>
            <a:pPr lvl="2">
              <a:buSzPct val="60000"/>
              <a:buChar char="◻"/>
              <a:defRPr sz="2200"/>
            </a:pPr>
            <a:r>
              <a:t>surgiram a partir de estudos realizados com o cérebro, na década de 1980 → córtex visual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Porém só nos últimos anos tivemos avanços “sobre-humanos” em tarefas visuais complexas → poder/avanço computacional</a:t>
            </a:r>
          </a:p>
          <a:p>
            <a:pPr lvl="2" marL="1004887" indent="-319087">
              <a:buSzPct val="60000"/>
              <a:buChar char="◻"/>
              <a:defRPr sz="2200"/>
            </a:pPr>
          </a:p>
          <a:p>
            <a:pPr>
              <a:defRPr sz="2200"/>
            </a:pPr>
            <a:r>
              <a:t>Tarefas: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reconhecimento/classificação de imagens</a:t>
            </a:r>
          </a:p>
          <a:p>
            <a:pPr lvl="2">
              <a:buSzPct val="60000"/>
              <a:buChar char="◻"/>
              <a:defRPr sz="2200"/>
            </a:pPr>
            <a:r>
              <a:t>processamento de linguagem natural</a:t>
            </a:r>
          </a:p>
          <a:p>
            <a:pPr lvl="2">
              <a:buSzPct val="60000"/>
              <a:buChar char="◻"/>
              <a:defRPr sz="2200"/>
            </a:pPr>
            <a:r>
              <a:t>reconhecimento de voz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76" name="3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7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578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82" name="3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3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584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586" name="Primeiro Vislumbre. Mas porque tem essa estrutura? Como chegamos até esse tipo de RNAs?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1" algn="ctr">
              <a:defRPr sz="1900"/>
            </a:pPr>
            <a:r>
              <a:t>Primeiro Vislumbre. Mas porque tem essa estrutura? Como chegamos até esse tipo de RNAs?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89" name="3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0" name="Inspiração: córtex visual"/>
          <p:cNvSpPr txBox="1"/>
          <p:nvPr>
            <p:ph type="body" sz="quarter" idx="1"/>
          </p:nvPr>
        </p:nvSpPr>
        <p:spPr>
          <a:xfrm>
            <a:off x="457200" y="1600200"/>
            <a:ext cx="8229600" cy="623920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b="1"/>
              <a:t>Inspiração</a:t>
            </a:r>
            <a:r>
              <a:t>: córtex visual</a:t>
            </a:r>
          </a:p>
        </p:txBody>
      </p:sp>
      <p:pic>
        <p:nvPicPr>
          <p:cNvPr id="591" name="cortex.jpg" descr="corte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225" y="2605120"/>
            <a:ext cx="3162053" cy="3026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0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1" name="Teorema da Aproximação Universal (George Cybenko, 1989)…"/>
          <p:cNvSpPr txBox="1"/>
          <p:nvPr>
            <p:ph type="body" idx="1"/>
          </p:nvPr>
        </p:nvSpPr>
        <p:spPr>
          <a:xfrm>
            <a:off x="457200" y="1568450"/>
            <a:ext cx="7612818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  <a:endParaRPr b="1"/>
          </a:p>
          <a:p>
            <a:pPr marL="319087" indent="-319087">
              <a:defRPr b="1" sz="25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Teorema da Aproximação Universal </a:t>
            </a:r>
            <a:r>
              <a:t>(George Cybenko, 1989)</a:t>
            </a:r>
          </a:p>
          <a:p>
            <a:pPr marL="319087" indent="-319087" algn="just">
              <a:defRPr sz="2500"/>
            </a:pPr>
            <a:endParaRPr b="1"/>
          </a:p>
          <a:p>
            <a:pPr lvl="2" marL="1004887" indent="-319087" algn="just">
              <a:buSzPct val="60000"/>
              <a:buChar char="◻"/>
              <a:defRPr sz="2300"/>
            </a:pPr>
            <a:r>
              <a:t>“… uma RNA com única camada escondida e um número finito de neurônios pode aproximar qualquer função contínua”.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94" name="4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95" name="cortex.jpg" descr="corte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225" y="2605120"/>
            <a:ext cx="3162053" cy="3026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rabalhos de David H Hubel &amp; Torsten Wiesel (1958-59)…"/>
          <p:cNvSpPr/>
          <p:nvPr/>
        </p:nvSpPr>
        <p:spPr>
          <a:xfrm>
            <a:off x="309963" y="2614645"/>
            <a:ext cx="4389808" cy="300717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trabalhos de </a:t>
            </a:r>
            <a:r>
              <a:rPr i="1"/>
              <a:t>David H Hubel</a:t>
            </a:r>
            <a:r>
              <a:t> &amp; </a:t>
            </a:r>
            <a:r>
              <a:rPr i="1"/>
              <a:t>Torsten Wiesel</a:t>
            </a:r>
            <a:r>
              <a:t> (1958-59)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experimentos com gatos e macacos </a:t>
            </a:r>
          </a:p>
          <a:p>
            <a:pPr lvl="1" marL="654947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possuem um </a:t>
            </a:r>
            <a:r>
              <a:rPr b="1"/>
              <a:t>pequeno campo receptivo local</a:t>
            </a:r>
          </a:p>
          <a:p>
            <a:pPr lvl="1" marL="654947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rPr sz="2000"/>
              <a:t>reagem a </a:t>
            </a:r>
            <a:r>
              <a:rPr b="1" sz="2000"/>
              <a:t>estímulos</a:t>
            </a:r>
            <a:r>
              <a:rPr sz="2000"/>
              <a:t> visuais localizados em uma </a:t>
            </a:r>
            <a:r>
              <a:rPr b="1" sz="2000"/>
              <a:t>região limitada</a:t>
            </a:r>
            <a:r>
              <a:rPr sz="2000"/>
              <a:t> do campo visual</a:t>
            </a:r>
          </a:p>
        </p:txBody>
      </p:sp>
      <p:sp>
        <p:nvSpPr>
          <p:cNvPr id="597" name="Inspiração: córtex visual"/>
          <p:cNvSpPr txBox="1"/>
          <p:nvPr>
            <p:ph type="body" sz="quarter" idx="1"/>
          </p:nvPr>
        </p:nvSpPr>
        <p:spPr>
          <a:xfrm>
            <a:off x="457200" y="1600200"/>
            <a:ext cx="8229600" cy="623920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b="1"/>
              <a:t>Inspiração</a:t>
            </a:r>
            <a:r>
              <a:t>: córtex visual</a:t>
            </a:r>
          </a:p>
        </p:txBody>
      </p:sp>
      <p:sp>
        <p:nvSpPr>
          <p:cNvPr id="598" name="Line"/>
          <p:cNvSpPr/>
          <p:nvPr/>
        </p:nvSpPr>
        <p:spPr>
          <a:xfrm flipH="1" flipV="1">
            <a:off x="3799063" y="1797642"/>
            <a:ext cx="4097202" cy="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9" name="Line"/>
          <p:cNvSpPr/>
          <p:nvPr/>
        </p:nvSpPr>
        <p:spPr>
          <a:xfrm>
            <a:off x="7895816" y="1796878"/>
            <a:ext cx="1" cy="209999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0" name="Line"/>
          <p:cNvSpPr/>
          <p:nvPr/>
        </p:nvSpPr>
        <p:spPr>
          <a:xfrm>
            <a:off x="7643745" y="3891921"/>
            <a:ext cx="239820" cy="1"/>
          </a:xfrm>
          <a:prstGeom prst="line">
            <a:avLst/>
          </a:prstGeom>
          <a:ln w="19050">
            <a:solidFill>
              <a:srgbClr val="FF26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03" name="4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4" name="Screen Shot 2021-03-19 at 23.57.21.png" descr="Screen Shot 2021-03-19 at 23.5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1570037"/>
            <a:ext cx="6324600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Figura de: Aurélien Gerón (2019)"/>
          <p:cNvSpPr txBox="1"/>
          <p:nvPr/>
        </p:nvSpPr>
        <p:spPr>
          <a:xfrm>
            <a:off x="3239868" y="391013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08" name="4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9" name="Screen Shot 2021-03-19 at 23.57.21.png" descr="Screen Shot 2021-03-19 at 23.5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1570037"/>
            <a:ext cx="6324600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Figura de: Aurélien Gerón (2019)"/>
          <p:cNvSpPr txBox="1"/>
          <p:nvPr/>
        </p:nvSpPr>
        <p:spPr>
          <a:xfrm>
            <a:off x="3239868" y="391013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11" name="alguns neurônios reagem à linhas horizontais/verticais/diagonais, etc…"/>
          <p:cNvSpPr/>
          <p:nvPr/>
        </p:nvSpPr>
        <p:spPr>
          <a:xfrm>
            <a:off x="844879" y="4376982"/>
            <a:ext cx="7688938" cy="167172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alguns neurônios reagem à linhas horizontais/verticais/diagonais, etc 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alguns neurônios tem campo de percepção maior que os outros, e reagem a padrões mais complexos (combinação de padrões simples)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há uma região de inserção entre o campo de percepção de diferentes neurônios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14" name="4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5" name="Redes Neurais Convolucionais (CNNs)…"/>
          <p:cNvSpPr txBox="1"/>
          <p:nvPr>
            <p:ph type="body" idx="1"/>
          </p:nvPr>
        </p:nvSpPr>
        <p:spPr>
          <a:xfrm>
            <a:off x="457200" y="1817424"/>
            <a:ext cx="8229600" cy="4185414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Redes Neurais Convolucionais (CNNs) </a:t>
            </a:r>
          </a:p>
          <a:p>
            <a:pPr>
              <a:defRPr sz="2200"/>
            </a:pPr>
          </a:p>
          <a:p>
            <a:pPr lvl="2">
              <a:buSzPct val="60000"/>
              <a:buChar char="◻"/>
              <a:defRPr sz="2200"/>
            </a:pPr>
            <a:r>
              <a:t>1</a:t>
            </a:r>
            <a:r>
              <a:rPr baseline="31999"/>
              <a:t>o</a:t>
            </a:r>
            <a:r>
              <a:t> modelo é de 1980 (</a:t>
            </a:r>
            <a:r>
              <a:rPr i="1"/>
              <a:t>neocognitron</a:t>
            </a:r>
            <a:r>
              <a:t>)</a:t>
            </a:r>
          </a:p>
          <a:p>
            <a:pPr lvl="2">
              <a:buSzPct val="60000"/>
              <a:buChar char="◻"/>
              <a:defRPr sz="2200"/>
            </a:pPr>
            <a:r>
              <a:t>1988 → duas duas novas estruturas</a:t>
            </a:r>
          </a:p>
          <a:p>
            <a:pPr lvl="4">
              <a:defRPr sz="2200"/>
            </a:pPr>
            <a:r>
              <a:t>camadas convolucionais</a:t>
            </a:r>
          </a:p>
          <a:p>
            <a:pPr lvl="4">
              <a:defRPr sz="2200"/>
            </a:pPr>
            <a:r>
              <a:t>poolings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18" name="4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9" name="Redes Neurais Convolucionais (CNNs)"/>
          <p:cNvSpPr txBox="1"/>
          <p:nvPr>
            <p:ph type="body" sz="quarter" idx="1"/>
          </p:nvPr>
        </p:nvSpPr>
        <p:spPr>
          <a:xfrm>
            <a:off x="457200" y="1647149"/>
            <a:ext cx="8229600" cy="426069"/>
          </a:xfrm>
          <a:prstGeom prst="rect">
            <a:avLst/>
          </a:prstGeom>
        </p:spPr>
        <p:txBody>
          <a:bodyPr/>
          <a:lstStyle>
            <a:lvl1pPr>
              <a:defRPr b="1" sz="2200"/>
            </a:lvl1pPr>
          </a:lstStyle>
          <a:p>
            <a:pPr/>
            <a:r>
              <a:t>Redes Neurais Convolucionais (CNNs)</a:t>
            </a:r>
          </a:p>
        </p:txBody>
      </p:sp>
      <p:sp>
        <p:nvSpPr>
          <p:cNvPr id="620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621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23" name="Rectangle"/>
          <p:cNvSpPr/>
          <p:nvPr/>
        </p:nvSpPr>
        <p:spPr>
          <a:xfrm>
            <a:off x="3238739" y="3659636"/>
            <a:ext cx="1261902" cy="1323750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4" name="Rectangle"/>
          <p:cNvSpPr/>
          <p:nvPr/>
        </p:nvSpPr>
        <p:spPr>
          <a:xfrm>
            <a:off x="5194135" y="3670427"/>
            <a:ext cx="879405" cy="1302167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27" name="4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8" name="Screen Shot 2021-03-20 at 00.06.12.png" descr="Screen Shot 2021-03-20 at 00.0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597" y="2726291"/>
            <a:ext cx="5392583" cy="2404193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Figura de: Aurélien Gerón (2019)"/>
          <p:cNvSpPr txBox="1"/>
          <p:nvPr/>
        </p:nvSpPr>
        <p:spPr>
          <a:xfrm>
            <a:off x="800003" y="5228977"/>
            <a:ext cx="266426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30" name="neurônios da 1a camada são conectados a alguns pixels de seus campos receptivos…"/>
          <p:cNvSpPr/>
          <p:nvPr/>
        </p:nvSpPr>
        <p:spPr>
          <a:xfrm>
            <a:off x="4961959" y="1975077"/>
            <a:ext cx="3903168" cy="390662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da 1a camada são conectados a alguns pixels de seus campos receptivos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não são totalmente conectados (como na MLP)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da 2a camada são conectados a poucos neurônios localizados em um pequena região da camada 1</a:t>
            </a:r>
          </a:p>
          <a:p>
            <a:pPr>
              <a:spcBef>
                <a:spcPts val="700"/>
              </a:spcBef>
              <a:defRPr sz="2000"/>
            </a:pP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kernel (fw x fh)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33" name="4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4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35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39" name="4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0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41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1. neurônio i,j está conectado…"/>
          <p:cNvSpPr/>
          <p:nvPr/>
        </p:nvSpPr>
        <p:spPr>
          <a:xfrm>
            <a:off x="702450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1.</a:t>
            </a:r>
            <a:r>
              <a:t> neurônio i,j está conectado </a:t>
            </a:r>
          </a:p>
          <a:p>
            <a:pPr algn="ctr">
              <a:defRPr sz="1900"/>
            </a:pPr>
            <a:r>
              <a:t>nos output da camada </a:t>
            </a:r>
          </a:p>
          <a:p>
            <a:pPr algn="ctr">
              <a:defRPr sz="1900"/>
            </a:pPr>
            <a:r>
              <a:t>prévia (</a:t>
            </a:r>
            <a:r>
              <a:rPr b="1" i="1"/>
              <a:t>kernel</a:t>
            </a:r>
            <a:r>
              <a:t> - 3x3)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46" name="4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7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48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1. neurônio i,j está conectado…"/>
          <p:cNvSpPr/>
          <p:nvPr/>
        </p:nvSpPr>
        <p:spPr>
          <a:xfrm>
            <a:off x="702450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1.</a:t>
            </a:r>
            <a:r>
              <a:t> neurônio i,j está conectado </a:t>
            </a:r>
          </a:p>
          <a:p>
            <a:pPr algn="ctr">
              <a:defRPr sz="1900"/>
            </a:pPr>
            <a:r>
              <a:t>nos output da camada </a:t>
            </a:r>
          </a:p>
          <a:p>
            <a:pPr algn="ctr">
              <a:defRPr sz="1900"/>
            </a:pPr>
            <a:r>
              <a:t>prévia (</a:t>
            </a:r>
            <a:r>
              <a:rPr b="1" i="1"/>
              <a:t>kernel</a:t>
            </a:r>
            <a:r>
              <a:t> - 3x3)</a:t>
            </a:r>
          </a:p>
        </p:txBody>
      </p:sp>
      <p:sp>
        <p:nvSpPr>
          <p:cNvPr id="651" name="2. stride (deslocamento)…"/>
          <p:cNvSpPr/>
          <p:nvPr/>
        </p:nvSpPr>
        <p:spPr>
          <a:xfrm>
            <a:off x="5153556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2.</a:t>
            </a:r>
            <a:r>
              <a:t> stride (deslocamento)</a:t>
            </a:r>
          </a:p>
          <a:p>
            <a:pPr algn="ctr">
              <a:defRPr sz="1900"/>
            </a:pPr>
            <a:r>
              <a:t>Neurônios na borda aplicam </a:t>
            </a:r>
            <a:r>
              <a:rPr b="1" i="1"/>
              <a:t>padding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Filtros</a:t>
            </a:r>
          </a:p>
        </p:txBody>
      </p:sp>
      <p:sp>
        <p:nvSpPr>
          <p:cNvPr id="654" name="4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5" name="Pesos dos neurônios formam pequenas imagens do tamanho do campo de percepção…"/>
          <p:cNvSpPr txBox="1"/>
          <p:nvPr>
            <p:ph type="body" idx="1"/>
          </p:nvPr>
        </p:nvSpPr>
        <p:spPr>
          <a:xfrm>
            <a:off x="457200" y="1902743"/>
            <a:ext cx="8229600" cy="3204947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Pesos dos neurônios formam pequenas imagens do tamanho do campo de percepção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estas imagens funcionam como </a:t>
            </a:r>
            <a:r>
              <a:rPr b="1"/>
              <a:t>filtros</a:t>
            </a:r>
            <a:r>
              <a:t>, detectando padrões simples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durante o treinamento a camada aprende quais filtros são os mais úteis, e as demais camadas vão combinando estes filtros para encontrar padrões mais complexos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4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" name="Teorema da Aproximação Universal (George Cybenko, 1989)…"/>
          <p:cNvSpPr txBox="1"/>
          <p:nvPr>
            <p:ph type="body" idx="1"/>
          </p:nvPr>
        </p:nvSpPr>
        <p:spPr>
          <a:xfrm>
            <a:off x="457200" y="1568450"/>
            <a:ext cx="7612818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  <a:endParaRPr b="1"/>
          </a:p>
          <a:p>
            <a:pPr marL="319087" indent="-319087">
              <a:defRPr b="1" sz="25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Teorema da Aproximação Universal </a:t>
            </a:r>
            <a:r>
              <a:t>(George Cybenko, 1989)</a:t>
            </a:r>
          </a:p>
          <a:p>
            <a:pPr marL="319087" indent="-319087" algn="just">
              <a:defRPr sz="2500"/>
            </a:pPr>
            <a:endParaRPr b="1"/>
          </a:p>
          <a:p>
            <a:pPr lvl="2" marL="1004887" indent="-319087" algn="just">
              <a:buSzPct val="60000"/>
              <a:buChar char="◻"/>
              <a:defRPr sz="2300"/>
            </a:pPr>
            <a:r>
              <a:t>“… uma RNA com única camada escondida e um número finito de neurônios pode aproximar qualquer função contínua”.</a:t>
            </a:r>
          </a:p>
        </p:txBody>
      </p:sp>
      <p:sp>
        <p:nvSpPr>
          <p:cNvPr id="206" name="Problemas! Esse teorema não diz nada sobre:…"/>
          <p:cNvSpPr/>
          <p:nvPr/>
        </p:nvSpPr>
        <p:spPr>
          <a:xfrm>
            <a:off x="1449356" y="4449135"/>
            <a:ext cx="6479984" cy="1678097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1980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rPr b="1"/>
              <a:t>Problemas! Esse teorema não diz nada sobre:</a:t>
            </a:r>
            <a:endParaRPr b="1"/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tempo de treinamento</a:t>
            </a:r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facilidade de implementação</a:t>
            </a:r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generalização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Filtros</a:t>
            </a:r>
          </a:p>
        </p:txBody>
      </p:sp>
      <p:sp>
        <p:nvSpPr>
          <p:cNvPr id="658" name="5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59" name="Screen Shot 2021-03-20 at 00.22.42.png" descr="Screen Shot 2021-03-20 at 00.2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420" y="2174437"/>
            <a:ext cx="5418879" cy="3392306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Figura de: Aurélien Gerón (2019)"/>
          <p:cNvSpPr txBox="1"/>
          <p:nvPr/>
        </p:nvSpPr>
        <p:spPr>
          <a:xfrm>
            <a:off x="3440884" y="6340711"/>
            <a:ext cx="266426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61" name="Line"/>
          <p:cNvSpPr/>
          <p:nvPr/>
        </p:nvSpPr>
        <p:spPr>
          <a:xfrm flipH="1" flipV="1">
            <a:off x="4099724" y="4116613"/>
            <a:ext cx="3109080" cy="1"/>
          </a:xfrm>
          <a:prstGeom prst="line">
            <a:avLst/>
          </a:prstGeom>
          <a:ln w="19050">
            <a:solidFill>
              <a:srgbClr val="FF26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2" name="Line"/>
          <p:cNvSpPr/>
          <p:nvPr/>
        </p:nvSpPr>
        <p:spPr>
          <a:xfrm flipV="1">
            <a:off x="4116820" y="4027713"/>
            <a:ext cx="1" cy="10160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3" name="Line"/>
          <p:cNvSpPr/>
          <p:nvPr/>
        </p:nvSpPr>
        <p:spPr>
          <a:xfrm flipV="1">
            <a:off x="5259820" y="4015013"/>
            <a:ext cx="1" cy="10160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4" name="filtros (imagens)"/>
          <p:cNvSpPr txBox="1"/>
          <p:nvPr/>
        </p:nvSpPr>
        <p:spPr>
          <a:xfrm>
            <a:off x="7101035" y="3791493"/>
            <a:ext cx="11892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filtros (</a:t>
            </a:r>
            <a:r>
              <a:rPr i="1"/>
              <a:t>imagens</a:t>
            </a:r>
            <a:r>
              <a:t>)</a:t>
            </a:r>
          </a:p>
        </p:txBody>
      </p:sp>
      <p:sp>
        <p:nvSpPr>
          <p:cNvPr id="665" name="imagem original"/>
          <p:cNvSpPr txBox="1"/>
          <p:nvPr/>
        </p:nvSpPr>
        <p:spPr>
          <a:xfrm>
            <a:off x="3547804" y="5512099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original</a:t>
            </a:r>
          </a:p>
        </p:txBody>
      </p:sp>
      <p:sp>
        <p:nvSpPr>
          <p:cNvPr id="666" name="imagem com padrões horizontais ressaltados"/>
          <p:cNvSpPr txBox="1"/>
          <p:nvPr/>
        </p:nvSpPr>
        <p:spPr>
          <a:xfrm>
            <a:off x="4906965" y="1577280"/>
            <a:ext cx="245918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com padrões horizontais ressaltados</a:t>
            </a:r>
          </a:p>
        </p:txBody>
      </p:sp>
      <p:sp>
        <p:nvSpPr>
          <p:cNvPr id="667" name="imagem com padrões verticais ressaltados"/>
          <p:cNvSpPr txBox="1"/>
          <p:nvPr/>
        </p:nvSpPr>
        <p:spPr>
          <a:xfrm>
            <a:off x="1747840" y="1577280"/>
            <a:ext cx="245918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com padrões verticais ressaltados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70" name="5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1" name="Figura de: Aurélien Gerón (2019)"/>
          <p:cNvSpPr txBox="1"/>
          <p:nvPr/>
        </p:nvSpPr>
        <p:spPr>
          <a:xfrm>
            <a:off x="136863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672" name="Screen Shot 2021-03-20 at 00.28.51.png" descr="Screen Shot 2021-03-20 at 00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1" y="1652327"/>
            <a:ext cx="5149394" cy="459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75" name="5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6" name="Figura de: Aurélien Gerón (2019)"/>
          <p:cNvSpPr txBox="1"/>
          <p:nvPr/>
        </p:nvSpPr>
        <p:spPr>
          <a:xfrm>
            <a:off x="136863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677" name="Screen Shot 2021-03-20 at 00.28.51.png" descr="Screen Shot 2021-03-20 at 00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1" y="1652327"/>
            <a:ext cx="5149394" cy="4590221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Mas … saída de cada camada convolucional tem múltiplos filtros (matriz 3D)…"/>
          <p:cNvSpPr/>
          <p:nvPr/>
        </p:nvSpPr>
        <p:spPr>
          <a:xfrm>
            <a:off x="5484910" y="1962435"/>
            <a:ext cx="3287038" cy="397000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Mas … saída de cada camada convolucional tem </a:t>
            </a:r>
            <a:r>
              <a:rPr b="1"/>
              <a:t>múltiplos filtros</a:t>
            </a:r>
            <a:r>
              <a:t> (matriz 3D)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1 neurônios para cada filtro (</a:t>
            </a:r>
            <a:r>
              <a:rPr i="1"/>
              <a:t>feature map</a:t>
            </a:r>
            <a:r>
              <a:t>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todos os neurônios de um mesmo mapa compartilham os mesmos parâmetros (pesos, bias)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campo de percepção do neurônio se estende a todos filtros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81" name="5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2" name="Resumindo:…"/>
          <p:cNvSpPr txBox="1"/>
          <p:nvPr>
            <p:ph type="body" idx="1"/>
          </p:nvPr>
        </p:nvSpPr>
        <p:spPr>
          <a:xfrm>
            <a:off x="457200" y="1570037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rPr b="1"/>
              <a:t>Resumindo</a:t>
            </a:r>
            <a:r>
              <a:t>: </a:t>
            </a:r>
          </a:p>
          <a:p>
            <a:pPr lvl="2" marL="1004887" indent="-319087">
              <a:buSzPct val="60000"/>
              <a:buChar char="◻"/>
              <a:defRPr sz="22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cada camada convolucional aplica simultaneamente múltiplos filtros treináveis às suas entradas (</a:t>
            </a:r>
            <a:r>
              <a:rPr i="1"/>
              <a:t>inputs)</a:t>
            </a:r>
            <a:r>
              <a:t>, sendo capaz de identificar múltiplas características em qualquer lugar</a:t>
            </a:r>
          </a:p>
          <a:p>
            <a:pPr>
              <a:defRPr sz="22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Imagens → RGB (3 canais)</a:t>
            </a:r>
          </a:p>
          <a:p>
            <a:pPr lvl="4" marL="1888434" indent="-288234">
              <a:defRPr sz="2200"/>
            </a:pPr>
            <a:r>
              <a:t>cinza = média desses valores</a:t>
            </a:r>
          </a:p>
          <a:p>
            <a:pPr lvl="4" marL="1888434" indent="-288234">
              <a:defRPr sz="2200"/>
            </a:pPr>
            <a:r>
              <a:t>cinza = (R + G + B)/3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85" name="5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6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88" name="Rectangle"/>
          <p:cNvSpPr/>
          <p:nvPr/>
        </p:nvSpPr>
        <p:spPr>
          <a:xfrm>
            <a:off x="4499037" y="3798087"/>
            <a:ext cx="625972" cy="1198855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9" name="Rectangle"/>
          <p:cNvSpPr/>
          <p:nvPr/>
        </p:nvSpPr>
        <p:spPr>
          <a:xfrm>
            <a:off x="6100600" y="3773739"/>
            <a:ext cx="625971" cy="1198855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92" name="5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93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alphaModFix amt="46482"/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Rectangle"/>
          <p:cNvSpPr/>
          <p:nvPr/>
        </p:nvSpPr>
        <p:spPr>
          <a:xfrm>
            <a:off x="4499037" y="3798087"/>
            <a:ext cx="625972" cy="1198855"/>
          </a:xfrm>
          <a:prstGeom prst="rect">
            <a:avLst/>
          </a:prstGeom>
          <a:ln w="38100">
            <a:solidFill>
              <a:srgbClr val="FF2600">
                <a:alpha val="23864"/>
              </a:srgb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5" name="Rectangle"/>
          <p:cNvSpPr/>
          <p:nvPr/>
        </p:nvSpPr>
        <p:spPr>
          <a:xfrm>
            <a:off x="6100600" y="3773739"/>
            <a:ext cx="625971" cy="1198855"/>
          </a:xfrm>
          <a:prstGeom prst="rect">
            <a:avLst/>
          </a:prstGeom>
          <a:ln w="38100">
            <a:solidFill>
              <a:srgbClr val="FF2600">
                <a:alpha val="23864"/>
              </a:srgb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6" name="Objetivo: reduzir a imagem de entra na camada (sub-amostragem/subsample)…"/>
          <p:cNvSpPr/>
          <p:nvPr/>
        </p:nvSpPr>
        <p:spPr>
          <a:xfrm>
            <a:off x="372052" y="2973461"/>
            <a:ext cx="8399896" cy="226658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rPr b="1"/>
              <a:t>Objetivo</a:t>
            </a:r>
            <a:r>
              <a:t>: reduzir a imagem de entra na camada (sub-amostragem/</a:t>
            </a:r>
            <a:r>
              <a:rPr i="1"/>
              <a:t>subsample</a:t>
            </a:r>
            <a:r>
              <a:t>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Reduz o custo computacional, memória, e parâmetros no modelo (pesos)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Cada neurônio é conectado a um campo de visão limitado (kernel)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Camada de </a:t>
            </a:r>
            <a:r>
              <a:rPr i="1"/>
              <a:t>pooling</a:t>
            </a:r>
            <a:r>
              <a:t> </a:t>
            </a:r>
            <a:r>
              <a:rPr b="1"/>
              <a:t>não tem pesos</a:t>
            </a:r>
            <a:r>
              <a:t> !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Agregação dos valores (máximo ou média)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99" name="5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0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701" name="Screen Shot 2021-03-20 at 00.46.19.png" descr="Screen Shot 2021-03-20 at 00.4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22" y="2643053"/>
            <a:ext cx="6248494" cy="2608769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imagem entrada"/>
          <p:cNvSpPr txBox="1"/>
          <p:nvPr/>
        </p:nvSpPr>
        <p:spPr>
          <a:xfrm>
            <a:off x="5097448" y="5226349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entrada</a:t>
            </a:r>
          </a:p>
        </p:txBody>
      </p:sp>
      <p:sp>
        <p:nvSpPr>
          <p:cNvPr id="703" name="imagem saída"/>
          <p:cNvSpPr txBox="1"/>
          <p:nvPr/>
        </p:nvSpPr>
        <p:spPr>
          <a:xfrm>
            <a:off x="5097448" y="2302907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saída</a:t>
            </a:r>
          </a:p>
        </p:txBody>
      </p:sp>
      <p:sp>
        <p:nvSpPr>
          <p:cNvPr id="704" name="max…"/>
          <p:cNvSpPr txBox="1"/>
          <p:nvPr/>
        </p:nvSpPr>
        <p:spPr>
          <a:xfrm>
            <a:off x="1037112" y="4731782"/>
            <a:ext cx="100099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max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707" name="5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8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709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712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71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713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71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5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719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7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8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72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1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723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724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725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726" name="Rounded Rectangle"/>
          <p:cNvSpPr/>
          <p:nvPr/>
        </p:nvSpPr>
        <p:spPr>
          <a:xfrm>
            <a:off x="685800" y="36275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27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730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72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73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34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7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738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741" name="5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2" name="Rectifier Linear Units (ReLU) → camadas intermediárias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</a:p>
          <a:p>
            <a:pPr>
              <a:defRPr sz="2100"/>
            </a:pPr>
            <a:r>
              <a:rPr i="1"/>
              <a:t>Rectifier Linear Units</a:t>
            </a:r>
            <a:r>
              <a:t> (</a:t>
            </a:r>
            <a:r>
              <a:t>ReLU) → camadas intermediárias</a:t>
            </a:r>
          </a:p>
        </p:txBody>
      </p:sp>
      <p:pic>
        <p:nvPicPr>
          <p:cNvPr id="743" name="relu.pbm" descr="relu.pb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833" y="2765306"/>
            <a:ext cx="3339523" cy="2894254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Acelera a convergência do gradiente…"/>
          <p:cNvSpPr/>
          <p:nvPr/>
        </p:nvSpPr>
        <p:spPr>
          <a:xfrm>
            <a:off x="3755038" y="3255611"/>
            <a:ext cx="4742151" cy="2080163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Acelera a convergência do gradiente</a:t>
            </a:r>
            <a:endParaRPr b="0"/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previne o desaparecimento do gradiente</a:t>
            </a:r>
            <a:r>
              <a:t> 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adiciona</a:t>
            </a:r>
            <a:r>
              <a:t> não-linearidade </a:t>
            </a:r>
            <a:r>
              <a:rPr b="0"/>
              <a:t>no processo de</a:t>
            </a:r>
            <a:r>
              <a:t> </a:t>
            </a:r>
            <a:r>
              <a:rPr b="0"/>
              <a:t>treinamento</a:t>
            </a:r>
            <a:endParaRPr b="0"/>
          </a:p>
          <a:p>
            <a:pPr algn="ctr">
              <a:spcBef>
                <a:spcPts val="700"/>
              </a:spcBef>
              <a:defRPr b="1" sz="2000"/>
            </a:pPr>
            <a:r>
              <a:rPr b="0"/>
              <a:t>R(z) = max(0,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47" name="5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8" name="Arquitetura geral…"/>
          <p:cNvSpPr txBox="1"/>
          <p:nvPr>
            <p:ph type="body" idx="1"/>
          </p:nvPr>
        </p:nvSpPr>
        <p:spPr>
          <a:xfrm>
            <a:off x="457200" y="1413363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Arquitetura geral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Poucas camadas convolucionais geralmente seguidas de poolings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mais camadas convolucionais, seguidas poolings, etc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o final, uma rede </a:t>
            </a:r>
            <a:r>
              <a:rPr i="1"/>
              <a:t>feedforward</a:t>
            </a:r>
            <a:r>
              <a:t> totalmente conectada é adicionada, com 2 camadas densas (MLP)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camadas intermediarias → ReLU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camada final → softmax/sigmoidal (probabilidades das classes)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Conforme o sinal é propagado a imagem fica menor e menor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9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0" name="Em uma MLP podemos ter L camadas ocultas:"/>
          <p:cNvSpPr txBox="1"/>
          <p:nvPr>
            <p:ph type="body" idx="1"/>
          </p:nvPr>
        </p:nvSpPr>
        <p:spPr>
          <a:xfrm>
            <a:off x="457200" y="1738341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Em uma </a:t>
            </a:r>
            <a:r>
              <a:rPr b="1"/>
              <a:t>MLP</a:t>
            </a:r>
            <a:r>
              <a:t> podemos ter </a:t>
            </a:r>
            <a:r>
              <a:rPr b="1"/>
              <a:t>L</a:t>
            </a:r>
            <a:r>
              <a:t> camadas ocultas:</a:t>
            </a:r>
          </a:p>
        </p:txBody>
      </p:sp>
      <p:pic>
        <p:nvPicPr>
          <p:cNvPr id="211" name="Screen Shot 2018-11-12 at 16.41.38.png" descr="Screen Shot 2018-11-12 at 16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231" y="2153288"/>
            <a:ext cx="4982728" cy="3696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entrada"/>
          <p:cNvSpPr txBox="1"/>
          <p:nvPr/>
        </p:nvSpPr>
        <p:spPr>
          <a:xfrm>
            <a:off x="1995800" y="2195300"/>
            <a:ext cx="10056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entrada</a:t>
            </a:r>
          </a:p>
        </p:txBody>
      </p:sp>
      <p:sp>
        <p:nvSpPr>
          <p:cNvPr id="213" name="saída"/>
          <p:cNvSpPr txBox="1"/>
          <p:nvPr/>
        </p:nvSpPr>
        <p:spPr>
          <a:xfrm>
            <a:off x="5845068" y="2195300"/>
            <a:ext cx="100562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saída</a:t>
            </a:r>
          </a:p>
        </p:txBody>
      </p:sp>
      <p:sp>
        <p:nvSpPr>
          <p:cNvPr id="214" name="camadas…"/>
          <p:cNvSpPr txBox="1"/>
          <p:nvPr/>
        </p:nvSpPr>
        <p:spPr>
          <a:xfrm>
            <a:off x="3953864" y="5882192"/>
            <a:ext cx="10056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camadas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ocultas</a:t>
            </a:r>
          </a:p>
        </p:txBody>
      </p:sp>
      <p:sp>
        <p:nvSpPr>
          <p:cNvPr id="215" name="Line"/>
          <p:cNvSpPr/>
          <p:nvPr/>
        </p:nvSpPr>
        <p:spPr>
          <a:xfrm>
            <a:off x="3095760" y="5802378"/>
            <a:ext cx="2721833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3089038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7" name="Line"/>
          <p:cNvSpPr/>
          <p:nvPr/>
        </p:nvSpPr>
        <p:spPr>
          <a:xfrm>
            <a:off x="5814055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6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51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752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54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6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57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59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60" name="Rectangle"/>
          <p:cNvSpPr/>
          <p:nvPr/>
        </p:nvSpPr>
        <p:spPr>
          <a:xfrm>
            <a:off x="3238739" y="3659636"/>
            <a:ext cx="1952135" cy="1323750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1" name="camada convolucional…"/>
          <p:cNvSpPr txBox="1"/>
          <p:nvPr/>
        </p:nvSpPr>
        <p:spPr>
          <a:xfrm>
            <a:off x="2748968" y="1821407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camada convolucional</a:t>
            </a:r>
          </a:p>
          <a:p>
            <a:pPr algn="ctr">
              <a:defRPr b="1"/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6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64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66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67" name="Rectangle"/>
          <p:cNvSpPr/>
          <p:nvPr/>
        </p:nvSpPr>
        <p:spPr>
          <a:xfrm>
            <a:off x="5206174" y="3626665"/>
            <a:ext cx="1599956" cy="1379782"/>
          </a:xfrm>
          <a:prstGeom prst="rect">
            <a:avLst/>
          </a:prstGeom>
          <a:ln w="38100">
            <a:solidFill>
              <a:srgbClr val="0433FF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</a:p>
        </p:txBody>
      </p:sp>
      <p:sp>
        <p:nvSpPr>
          <p:cNvPr id="768" name="+ camada convolucional…"/>
          <p:cNvSpPr txBox="1"/>
          <p:nvPr/>
        </p:nvSpPr>
        <p:spPr>
          <a:xfrm>
            <a:off x="4573372" y="2405456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+ camada convolucional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6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71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73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74" name="Rectangle"/>
          <p:cNvSpPr/>
          <p:nvPr/>
        </p:nvSpPr>
        <p:spPr>
          <a:xfrm>
            <a:off x="6777800" y="3428838"/>
            <a:ext cx="1434025" cy="1556253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5" name="+ rede feedforward"/>
          <p:cNvSpPr txBox="1"/>
          <p:nvPr/>
        </p:nvSpPr>
        <p:spPr>
          <a:xfrm>
            <a:off x="5997824" y="3028272"/>
            <a:ext cx="266426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+ rede feedforward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6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78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80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81" name="Rectangle"/>
          <p:cNvSpPr/>
          <p:nvPr/>
        </p:nvSpPr>
        <p:spPr>
          <a:xfrm>
            <a:off x="6777800" y="3428838"/>
            <a:ext cx="1434025" cy="1556253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2" name="+ rede feedforward"/>
          <p:cNvSpPr txBox="1"/>
          <p:nvPr/>
        </p:nvSpPr>
        <p:spPr>
          <a:xfrm>
            <a:off x="5997824" y="3028272"/>
            <a:ext cx="266426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+ rede feedforward</a:t>
            </a:r>
          </a:p>
        </p:txBody>
      </p:sp>
      <p:sp>
        <p:nvSpPr>
          <p:cNvPr id="783" name="Rectangle"/>
          <p:cNvSpPr/>
          <p:nvPr/>
        </p:nvSpPr>
        <p:spPr>
          <a:xfrm>
            <a:off x="3238739" y="3659636"/>
            <a:ext cx="1952135" cy="1323750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4" name="camada convolucional…"/>
          <p:cNvSpPr txBox="1"/>
          <p:nvPr/>
        </p:nvSpPr>
        <p:spPr>
          <a:xfrm>
            <a:off x="2748968" y="1821407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camada convolucional</a:t>
            </a:r>
          </a:p>
          <a:p>
            <a:pPr algn="ctr">
              <a:defRPr b="1"/>
            </a:pPr>
            <a:r>
              <a:t>seguida de pooling</a:t>
            </a:r>
          </a:p>
        </p:txBody>
      </p:sp>
      <p:sp>
        <p:nvSpPr>
          <p:cNvPr id="785" name="Rectangle"/>
          <p:cNvSpPr/>
          <p:nvPr/>
        </p:nvSpPr>
        <p:spPr>
          <a:xfrm>
            <a:off x="5206174" y="3626665"/>
            <a:ext cx="1599956" cy="1379782"/>
          </a:xfrm>
          <a:prstGeom prst="rect">
            <a:avLst/>
          </a:prstGeom>
          <a:ln w="38100">
            <a:solidFill>
              <a:srgbClr val="0433FF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</a:p>
        </p:txBody>
      </p:sp>
      <p:sp>
        <p:nvSpPr>
          <p:cNvPr id="786" name="+ camada convolucional…"/>
          <p:cNvSpPr txBox="1"/>
          <p:nvPr/>
        </p:nvSpPr>
        <p:spPr>
          <a:xfrm>
            <a:off x="4573372" y="2405456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+ camada convolucional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89" name="6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0" name="Ao longo das camadas o número de filtros aumenta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Ao longo das camadas o número </a:t>
            </a:r>
            <a:r>
              <a:t>de filtros aumenta</a:t>
            </a:r>
          </a:p>
          <a:p>
            <a:pPr lvl="2">
              <a:buSzPct val="60000"/>
              <a:buChar char="◻"/>
              <a:defRPr sz="2200"/>
            </a:pPr>
            <a:r>
              <a:t>poucas formas básicas (usamos menos filtros)</a:t>
            </a:r>
          </a:p>
          <a:p>
            <a:pPr lvl="2">
              <a:buSzPct val="60000"/>
              <a:buChar char="◻"/>
              <a:defRPr sz="2200"/>
            </a:pPr>
            <a:r>
              <a:t>mais formas de combinar as formas básicas ( usamos mais filtros)</a:t>
            </a:r>
          </a:p>
          <a:p>
            <a:pPr lvl="2">
              <a:buSzPct val="60000"/>
              <a:buChar char="◻"/>
              <a:defRPr sz="2200"/>
            </a:pPr>
            <a:r>
              <a:rPr b="1"/>
              <a:t>Prática comum:</a:t>
            </a:r>
            <a:r>
              <a:t> dobrar o número de filtros depois de </a:t>
            </a:r>
            <a:r>
              <a:rPr i="1"/>
              <a:t>pooling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rPr b="1"/>
              <a:t>Flatten</a:t>
            </a:r>
            <a:r>
              <a:t>: achatar/condensar o sinal </a:t>
            </a:r>
          </a:p>
          <a:p>
            <a:pPr lvl="2">
              <a:buSzPct val="60000"/>
              <a:buChar char="◻"/>
              <a:defRPr sz="2200"/>
            </a:pPr>
            <a:r>
              <a:t>Camadas densas necessitam de sinais 1D (vetores)</a:t>
            </a:r>
          </a:p>
          <a:p>
            <a:pPr lvl="2">
              <a:buSzPct val="60000"/>
              <a:buChar char="◻"/>
              <a:defRPr sz="2200"/>
            </a:pPr>
            <a:r>
              <a:t>Convertemos imagens em (2 ou 3 dimensões) em </a:t>
            </a:r>
            <a:r>
              <a:rPr i="1"/>
              <a:t>arrays</a:t>
            </a:r>
            <a:r>
              <a:t> que alimentam a rede </a:t>
            </a:r>
            <a:r>
              <a:rPr i="1"/>
              <a:t>feedforward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793" name="6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4" name="Uma das arquiteturas de CNN mais conhecidas na literatura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Uma das arquiteturas de CNN mais conhecidas na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literatura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criada por Yann LeCun (1988)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usada para classificação de dígitos escritos a mão (MNIST)</a:t>
            </a:r>
          </a:p>
        </p:txBody>
      </p:sp>
      <p:pic>
        <p:nvPicPr>
          <p:cNvPr id="795" name="Screen Shot 2021-03-20 at 01.34.08.png" descr="Screen Shot 2021-03-20 at 01.34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981" y="3433884"/>
            <a:ext cx="5186734" cy="2898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798" name="6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99" name="Screen Shot 2021-03-20 at 01.39.06.png" descr="Screen Shot 2021-03-20 at 01.3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376" y="1844246"/>
            <a:ext cx="7663798" cy="2294666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Figura de: Y. LeCun et al (1988)"/>
          <p:cNvSpPr txBox="1"/>
          <p:nvPr/>
        </p:nvSpPr>
        <p:spPr>
          <a:xfrm>
            <a:off x="3301213" y="4263529"/>
            <a:ext cx="254157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Figura de: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Y. LeCun et al (1988)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803" name="6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4" name="Screen Shot 2021-03-20 at 01.39.06.png" descr="Screen Shot 2021-03-20 at 01.3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376" y="1844246"/>
            <a:ext cx="7663798" cy="229466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Figura de: Y. LeCun et al (1988)"/>
          <p:cNvSpPr txBox="1"/>
          <p:nvPr/>
        </p:nvSpPr>
        <p:spPr>
          <a:xfrm>
            <a:off x="3301213" y="4263529"/>
            <a:ext cx="254157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Figura de: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Y. LeCun et al (1988)</a:t>
            </a:r>
          </a:p>
        </p:txBody>
      </p:sp>
      <p:sp>
        <p:nvSpPr>
          <p:cNvPr id="806" name="MNIST: imagens 28x28, adicionado zero-padded criando imagens 32x32, posteriormente normalizadas antes de alimentar a rede"/>
          <p:cNvSpPr/>
          <p:nvPr/>
        </p:nvSpPr>
        <p:spPr>
          <a:xfrm>
            <a:off x="512874" y="5098438"/>
            <a:ext cx="8118252" cy="75348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spcBef>
                <a:spcPts val="700"/>
              </a:spcBef>
              <a:defRPr sz="2000"/>
            </a:lvl1pPr>
          </a:lstStyle>
          <a:p>
            <a:pPr>
              <a:defRPr b="1"/>
            </a:pPr>
            <a:r>
              <a:rPr b="0"/>
              <a:t>MNIST: imagens 28x28, adicionado zero-padded criando imagens 32x32, posteriormente normalizadas antes de alimentar a rede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809" name="6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0" name="Outras arquiteturas famosas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Outras arquiteturas famosas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AlexNet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GoogLeNet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VGGNet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5" invalidUrl="" action="" tgtFrame="" tooltip="" history="1" highlightClick="0" endSnd="0"/>
              </a:rPr>
              <a:t>ResNet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6" invalidUrl="" action="" tgtFrame="" tooltip="" history="1" highlightClick="0" endSnd="0"/>
              </a:rPr>
              <a:t>Xception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20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" name="Em uma MLP podemos ter L camadas ocultas:"/>
          <p:cNvSpPr txBox="1"/>
          <p:nvPr>
            <p:ph type="body" idx="1"/>
          </p:nvPr>
        </p:nvSpPr>
        <p:spPr>
          <a:xfrm>
            <a:off x="457200" y="1738341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Em uma </a:t>
            </a:r>
            <a:r>
              <a:rPr b="1"/>
              <a:t>MLP</a:t>
            </a:r>
            <a:r>
              <a:t> podemos ter </a:t>
            </a:r>
            <a:r>
              <a:rPr b="1"/>
              <a:t>L</a:t>
            </a:r>
            <a:r>
              <a:t> camadas ocultas:</a:t>
            </a:r>
          </a:p>
        </p:txBody>
      </p:sp>
      <p:pic>
        <p:nvPicPr>
          <p:cNvPr id="222" name="Screen Shot 2018-11-12 at 16.41.38.png" descr="Screen Shot 2018-11-12 at 16.41.38.png"/>
          <p:cNvPicPr>
            <a:picLocks noChangeAspect="1"/>
          </p:cNvPicPr>
          <p:nvPr/>
        </p:nvPicPr>
        <p:blipFill>
          <a:blip r:embed="rId2">
            <a:alphaModFix amt="19682"/>
            <a:extLst/>
          </a:blip>
          <a:stretch>
            <a:fillRect/>
          </a:stretch>
        </p:blipFill>
        <p:spPr>
          <a:xfrm>
            <a:off x="1787231" y="2153288"/>
            <a:ext cx="4982728" cy="369607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entrada"/>
          <p:cNvSpPr txBox="1"/>
          <p:nvPr/>
        </p:nvSpPr>
        <p:spPr>
          <a:xfrm>
            <a:off x="1995800" y="2195300"/>
            <a:ext cx="10056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entrada</a:t>
            </a:r>
          </a:p>
        </p:txBody>
      </p:sp>
      <p:sp>
        <p:nvSpPr>
          <p:cNvPr id="224" name="saída"/>
          <p:cNvSpPr txBox="1"/>
          <p:nvPr/>
        </p:nvSpPr>
        <p:spPr>
          <a:xfrm>
            <a:off x="5845068" y="2195300"/>
            <a:ext cx="100562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saída</a:t>
            </a:r>
          </a:p>
        </p:txBody>
      </p:sp>
      <p:sp>
        <p:nvSpPr>
          <p:cNvPr id="225" name="camadas…"/>
          <p:cNvSpPr txBox="1"/>
          <p:nvPr/>
        </p:nvSpPr>
        <p:spPr>
          <a:xfrm>
            <a:off x="3953864" y="5882192"/>
            <a:ext cx="10056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camadas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ocultas</a:t>
            </a:r>
          </a:p>
        </p:txBody>
      </p:sp>
      <p:sp>
        <p:nvSpPr>
          <p:cNvPr id="226" name="Line"/>
          <p:cNvSpPr/>
          <p:nvPr/>
        </p:nvSpPr>
        <p:spPr>
          <a:xfrm>
            <a:off x="3095760" y="5802378"/>
            <a:ext cx="2721833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3089038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5814055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9" name="Teoricamente podemos adicionar mais e mais camadas"/>
          <p:cNvSpPr/>
          <p:nvPr/>
        </p:nvSpPr>
        <p:spPr>
          <a:xfrm>
            <a:off x="2250557" y="3825518"/>
            <a:ext cx="4412238" cy="84003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100"/>
            </a:lvl1pPr>
          </a:lstStyle>
          <a:p>
            <a:pPr/>
            <a:r>
              <a:t>Teoricamente podemos adicionar mais e mais camadas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813" name="7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4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815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818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81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19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822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82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1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825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82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4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826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27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828" name="Rounded Rectangle"/>
          <p:cNvSpPr/>
          <p:nvPr/>
        </p:nvSpPr>
        <p:spPr>
          <a:xfrm>
            <a:off x="685800" y="41609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29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32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83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35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83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4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36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839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83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8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42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8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43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844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Hands 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Hands on</a:t>
            </a:r>
          </a:p>
        </p:txBody>
      </p:sp>
      <p:sp>
        <p:nvSpPr>
          <p:cNvPr id="847" name="7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48" name="Screen Shot 2021-03-19 at 22.42.05.png" descr="Screen Shot 2021-03-19 at 22.4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479" y="1570037"/>
            <a:ext cx="6402522" cy="5287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Hands 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Hands on</a:t>
            </a:r>
          </a:p>
        </p:txBody>
      </p:sp>
      <p:sp>
        <p:nvSpPr>
          <p:cNvPr id="851" name="7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52" name="Screen Shot 2021-03-19 at 22.42.05.png" descr="Screen Shot 2021-03-19 at 22.42.05.png"/>
          <p:cNvPicPr>
            <a:picLocks noChangeAspect="1"/>
          </p:cNvPicPr>
          <p:nvPr/>
        </p:nvPicPr>
        <p:blipFill>
          <a:blip r:embed="rId2">
            <a:alphaModFix amt="38800"/>
            <a:extLst/>
          </a:blip>
          <a:stretch>
            <a:fillRect/>
          </a:stretch>
        </p:blipFill>
        <p:spPr>
          <a:xfrm>
            <a:off x="1245479" y="1570037"/>
            <a:ext cx="6402522" cy="5287964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Vamos exercitar :)"/>
          <p:cNvSpPr/>
          <p:nvPr/>
        </p:nvSpPr>
        <p:spPr>
          <a:xfrm>
            <a:off x="2085326" y="3332369"/>
            <a:ext cx="4412237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buClr>
                <a:schemeClr val="accent2"/>
              </a:buClr>
              <a:buFont typeface="Wingdings"/>
              <a:defRPr b="1" sz="2300"/>
            </a:lvl1pPr>
          </a:lstStyle>
          <a:p>
            <a:pPr/>
            <a:r>
              <a:t>Vamos exercitar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856" name="7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7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858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861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85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62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865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86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4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866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67" name="Rounded Rectangle"/>
          <p:cNvSpPr/>
          <p:nvPr/>
        </p:nvSpPr>
        <p:spPr>
          <a:xfrm>
            <a:off x="685800" y="47070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68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71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86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74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8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75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878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87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81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87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82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grpSp>
        <p:nvGrpSpPr>
          <p:cNvPr id="885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88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886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887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7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90" name="Deep Learning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b="1" sz="2500"/>
            </a:pPr>
            <a:r>
              <a:t>Deep Learning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modelos com muitas (muitas) camadas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processamento em vários níveis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Treinamento envolve:</a:t>
            </a:r>
          </a:p>
          <a:p>
            <a:pPr lvl="3" marL="1462087" indent="-319087">
              <a:defRPr sz="2500"/>
            </a:pPr>
            <a:r>
              <a:t>pré-treino não-supervisionado</a:t>
            </a:r>
          </a:p>
          <a:p>
            <a:pPr lvl="3" marL="1462087" indent="-319087">
              <a:defRPr sz="2500"/>
            </a:pPr>
            <a:r>
              <a:t>dropouts</a:t>
            </a:r>
          </a:p>
          <a:p>
            <a:pPr lvl="3" marL="1462087" indent="-319087">
              <a:defRPr sz="2500"/>
            </a:pPr>
            <a:r>
              <a:t>diferentes estimadores (algoritmos de aprendizado)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aplicações</a:t>
            </a:r>
          </a:p>
        </p:txBody>
      </p:sp>
      <p:sp>
        <p:nvSpPr>
          <p:cNvPr id="891" name="Sínte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ínte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Síntese</a:t>
            </a:r>
          </a:p>
        </p:txBody>
      </p:sp>
      <p:sp>
        <p:nvSpPr>
          <p:cNvPr id="894" name="7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95" name="CNNs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b="1" sz="2500"/>
            </a:pPr>
            <a:r>
              <a:t>CNNs</a:t>
            </a:r>
          </a:p>
          <a:p>
            <a:pPr marL="319087" indent="-319087">
              <a:defRPr b="1" sz="2500"/>
            </a:pPr>
          </a:p>
          <a:p>
            <a:pPr lvl="2" marL="1004887" indent="-319087">
              <a:buSzPct val="60000"/>
              <a:buChar char="◻"/>
              <a:defRPr sz="2500"/>
            </a:pPr>
            <a:r>
              <a:t>processamento de imagens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camadas convolucionais e </a:t>
            </a:r>
            <a:r>
              <a:rPr i="1"/>
              <a:t>Pooling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ReLu e Softmax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Flatten + Dropouts, etc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róxima aul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Próxima aula</a:t>
            </a:r>
          </a:p>
        </p:txBody>
      </p:sp>
      <p:sp>
        <p:nvSpPr>
          <p:cNvPr id="898" name="7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99" name="Visão geral sobre LSTMs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Visão geral sobre LSTMs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redes recorrentes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unidades mais complexas (baseadas em circuitos)</a:t>
            </a:r>
          </a:p>
          <a:p>
            <a:pPr lvl="2" marL="1004887" indent="-319087">
              <a:buSzPct val="60000"/>
              <a:buChar char="◻"/>
              <a:defRPr sz="2500"/>
            </a:pPr>
          </a:p>
          <a:p>
            <a:pPr marL="319087" indent="-319087">
              <a:defRPr sz="2500"/>
            </a:pPr>
            <a:r>
              <a:t>N aplicações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manipulação de séries temporais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902" name="7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03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904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907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90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08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sp>
        <p:nvSpPr>
          <p:cNvPr id="909" name="Rounded Rectangle"/>
          <p:cNvSpPr/>
          <p:nvPr/>
        </p:nvSpPr>
        <p:spPr>
          <a:xfrm>
            <a:off x="685800" y="52785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0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913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91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2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916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91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917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920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91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923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92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2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924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grpSp>
        <p:nvGrpSpPr>
          <p:cNvPr id="927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92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6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928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931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92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0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32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933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Literatura Sugeri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Sugerida</a:t>
            </a:r>
          </a:p>
        </p:txBody>
      </p:sp>
      <p:sp>
        <p:nvSpPr>
          <p:cNvPr id="936" name="(Goodfelow, Bengio, Courville; 2015)"/>
          <p:cNvSpPr txBox="1"/>
          <p:nvPr/>
        </p:nvSpPr>
        <p:spPr>
          <a:xfrm>
            <a:off x="1017855" y="5473805"/>
            <a:ext cx="332071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(Goodfelow, Bengio, Courville; 2015)</a:t>
            </a:r>
          </a:p>
        </p:txBody>
      </p:sp>
      <p:sp>
        <p:nvSpPr>
          <p:cNvPr id="937" name="(Géron, 2019)"/>
          <p:cNvSpPr txBox="1"/>
          <p:nvPr/>
        </p:nvSpPr>
        <p:spPr>
          <a:xfrm>
            <a:off x="5441970" y="5473805"/>
            <a:ext cx="13490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(Géron, 2019)</a:t>
            </a:r>
          </a:p>
        </p:txBody>
      </p:sp>
      <p:sp>
        <p:nvSpPr>
          <p:cNvPr id="938" name="7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39" name="Screen Shot 2021-03-20 at 01.53.15.png" descr="Screen Shot 2021-03-20 at 01.5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010" y="2255859"/>
            <a:ext cx="2334404" cy="3107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0" name="Screen Shot 2021-03-20 at 01.55.18.png" descr="Screen Shot 2021-03-20 at 01.55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834" y="2255859"/>
            <a:ext cx="2367318" cy="310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Literatura Sugeri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Sugerida</a:t>
            </a:r>
          </a:p>
        </p:txBody>
      </p:sp>
      <p:sp>
        <p:nvSpPr>
          <p:cNvPr id="943" name="7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4" name="MIT book: http://www.deeplearningbook.org…"/>
          <p:cNvSpPr txBox="1"/>
          <p:nvPr>
            <p:ph type="body" sz="half" idx="1"/>
          </p:nvPr>
        </p:nvSpPr>
        <p:spPr>
          <a:xfrm>
            <a:off x="457200" y="2650589"/>
            <a:ext cx="8229600" cy="250955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  <a:r>
              <a:t>MIT book: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http://www.deeplearningbook.org</a:t>
            </a:r>
          </a:p>
          <a:p>
            <a:pPr>
              <a:buClr>
                <a:srgbClr val="0433FF"/>
              </a:buClr>
              <a:defRPr sz="2300"/>
            </a:pPr>
            <a:r>
              <a:t>Deep Learning: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http://deeplearning.net</a:t>
            </a:r>
          </a:p>
          <a:p>
            <a:pPr>
              <a:buClr>
                <a:srgbClr val="0433FF"/>
              </a:buClr>
              <a:defRPr sz="2300"/>
            </a:pPr>
            <a:r>
              <a:t>Andrew Ng: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https://www.deeplearning.ai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2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3" name="Deep Learning…"/>
          <p:cNvSpPr txBox="1"/>
          <p:nvPr>
            <p:ph type="body" idx="1"/>
          </p:nvPr>
        </p:nvSpPr>
        <p:spPr>
          <a:xfrm>
            <a:off x="457200" y="1665406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b="1" sz="2500"/>
            </a:pPr>
            <a:r>
              <a:t>Deep Learning</a:t>
            </a:r>
          </a:p>
          <a:p>
            <a:pPr marL="319087" indent="-319087">
              <a:defRPr sz="2500"/>
            </a:pPr>
          </a:p>
          <a:p>
            <a:pPr lvl="1" marL="685800" indent="-319087">
              <a:buSzPct val="60000"/>
              <a:buChar char="◻"/>
              <a:defRPr sz="2200"/>
            </a:pPr>
            <a:r>
              <a:rPr b="1"/>
              <a:t>Objetivo</a:t>
            </a:r>
            <a:r>
              <a:t>: aprender modelos com múltiplas camadas de representação. Exs:</a:t>
            </a:r>
          </a:p>
          <a:p>
            <a:pPr lvl="3" marL="1462087" indent="-319087">
              <a:defRPr sz="2200"/>
            </a:pPr>
            <a:r>
              <a:t>MLPs, DNNs, DBNs, Deep </a:t>
            </a:r>
            <a:r>
              <a:rPr i="1"/>
              <a:t>Autoencoders</a:t>
            </a:r>
            <a:r>
              <a:t>,</a:t>
            </a:r>
          </a:p>
          <a:p>
            <a:pPr lvl="3" marL="1462087" indent="-319087">
              <a:defRPr sz="2200"/>
            </a:pPr>
            <a:r>
              <a:t>CNNs, RBMs, LSTM, etc</a:t>
            </a:r>
          </a:p>
          <a:p>
            <a:pPr lvl="3" marL="1462087" indent="-319087">
              <a:defRPr sz="2200"/>
            </a:pPr>
          </a:p>
          <a:p>
            <a:pPr lvl="1" marL="685800" indent="-319087">
              <a:buSzPct val="60000"/>
              <a:buChar char="◻"/>
              <a:defRPr sz="2200"/>
            </a:pPr>
            <a:r>
              <a:t>Cada camada corresponde a uma forma de representação</a:t>
            </a:r>
          </a:p>
          <a:p>
            <a:pPr lvl="3" marL="1462087" indent="-319087">
              <a:defRPr sz="2200"/>
            </a:pPr>
            <a:r>
              <a:t>unidade (neurônio) está associada a uma característica da entrada</a:t>
            </a:r>
          </a:p>
          <a:p>
            <a:pPr lvl="3" marL="1462087" indent="-319087">
              <a:defRPr sz="2200"/>
            </a:pPr>
            <a:r>
              <a:t>unidades podem ser ativadas simultaneamente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teratura Complementa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Complementar</a:t>
            </a:r>
          </a:p>
        </p:txBody>
      </p:sp>
      <p:sp>
        <p:nvSpPr>
          <p:cNvPr id="947" name="8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8" name="Coursera: https://www.coursera.org/specializations/deep-learning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  <a:r>
              <a:t>Coursera: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https://www.coursera.org/specializations/deep-learning</a:t>
            </a:r>
          </a:p>
          <a:p>
            <a:pPr>
              <a:buClr>
                <a:srgbClr val="0433FF"/>
              </a:buClr>
              <a:defRPr sz="2300"/>
            </a:pPr>
            <a:r>
              <a:t>Google AI: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https://ai.google/education/</a:t>
            </a:r>
          </a:p>
          <a:p>
            <a:pPr>
              <a:buClr>
                <a:srgbClr val="0433FF"/>
              </a:buClr>
              <a:defRPr sz="2300"/>
            </a:pPr>
            <a:r>
              <a:t>Keras: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https://keras.io</a:t>
            </a:r>
          </a:p>
          <a:p>
            <a:pPr>
              <a:buClr>
                <a:srgbClr val="0433FF"/>
              </a:buClr>
              <a:defRPr sz="2300"/>
            </a:pPr>
            <a:r>
              <a:t>Auto-Keras: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5" invalidUrl="" action="" tgtFrame="" tooltip="" history="1" highlightClick="0" endSnd="0"/>
              </a:rPr>
              <a:t>https://autokeras.com</a:t>
            </a:r>
          </a:p>
          <a:p>
            <a:pPr>
              <a:buClr>
                <a:srgbClr val="0433FF"/>
              </a:buClr>
              <a:defRPr sz="2300"/>
            </a:pPr>
            <a:r>
              <a:t>h2o: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6" invalidUrl="" action="" tgtFrame="" tooltip="" history="1" highlightClick="0" endSnd="0"/>
              </a:rPr>
              <a:t>http://docs.h2o.ai/h2o/latest-stable/h2o-docs/index.html#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Literatura Complementa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Complementar</a:t>
            </a:r>
          </a:p>
        </p:txBody>
      </p:sp>
      <p:sp>
        <p:nvSpPr>
          <p:cNvPr id="951" name="8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2" name="Aulas de Hugo Larrochelle: https://www.youtube.com/watch?v=vXMpKYRhpmI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</a:p>
          <a:p>
            <a:pPr>
              <a:defRPr sz="2300"/>
            </a:pPr>
            <a:r>
              <a:t>Aulas de Hugo Larrochelle: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https://www.youtube.com/watch?v=vXMpKYRhpmI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DL + MK: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https://blog.mgechev.com/2018/10/20/transfer-learning-tensorflow-js-data-augmentation-mobile-net/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Hide Screen: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https://github.com/Hironsan/BossSensor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rgmantovani@gmail.com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Material complementar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</a:p>
          <a:p>
            <a:pPr marL="0" indent="0" algn="ctr">
              <a:buClrTx/>
              <a:buSzTx/>
              <a:buNone/>
              <a:defRPr sz="5200"/>
            </a:pPr>
          </a:p>
          <a:p>
            <a:pPr marL="0" indent="0" algn="ctr">
              <a:buClrTx/>
              <a:buSzTx/>
              <a:buNone/>
              <a:defRPr sz="5200"/>
            </a:pPr>
            <a:r>
              <a:t>Material complementar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  <p:pic>
        <p:nvPicPr>
          <p:cNvPr id="959" name="deep_learning_documents.png" descr="deep_learning_docum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813" y="2841019"/>
            <a:ext cx="8455071" cy="2223684"/>
          </a:xfrm>
          <a:prstGeom prst="rect">
            <a:avLst/>
          </a:prstGeom>
          <a:ln w="12700">
            <a:miter lim="400000"/>
          </a:ln>
        </p:spPr>
      </p:pic>
      <p:sp>
        <p:nvSpPr>
          <p:cNvPr id="960" name="Detecção de sentimentos:"/>
          <p:cNvSpPr txBox="1"/>
          <p:nvPr>
            <p:ph type="body" sz="half" idx="1"/>
          </p:nvPr>
        </p:nvSpPr>
        <p:spPr>
          <a:xfrm>
            <a:off x="457200" y="1568450"/>
            <a:ext cx="8229600" cy="2326368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Detecção de sentimentos: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Diagnóstico de cancer:"/>
          <p:cNvSpPr txBox="1"/>
          <p:nvPr>
            <p:ph type="body" sz="half" idx="1"/>
          </p:nvPr>
        </p:nvSpPr>
        <p:spPr>
          <a:xfrm>
            <a:off x="457200" y="1568450"/>
            <a:ext cx="8229600" cy="1945526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Diagnóstico de cancer:</a:t>
            </a:r>
          </a:p>
        </p:txBody>
      </p:sp>
      <p:pic>
        <p:nvPicPr>
          <p:cNvPr id="963" name="deep_learning_cancer.jpg" descr="deep_learning_canc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348" y="1984789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Redução de dimensionalidade (Autoencoders)"/>
          <p:cNvSpPr txBox="1"/>
          <p:nvPr>
            <p:ph type="body" sz="half" idx="1"/>
          </p:nvPr>
        </p:nvSpPr>
        <p:spPr>
          <a:xfrm>
            <a:off x="457200" y="1568450"/>
            <a:ext cx="8229600" cy="1945526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Redução de dimensionalidade (Autoencoders)</a:t>
            </a: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475" y="3439742"/>
            <a:ext cx="5580484" cy="2324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726" y="2244465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dados originais"/>
          <p:cNvSpPr txBox="1"/>
          <p:nvPr/>
        </p:nvSpPr>
        <p:spPr>
          <a:xfrm>
            <a:off x="1307848" y="3706775"/>
            <a:ext cx="1505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dados originais</a:t>
            </a:r>
          </a:p>
        </p:txBody>
      </p:sp>
      <p:sp>
        <p:nvSpPr>
          <p:cNvPr id="970" name="deep autoencoder"/>
          <p:cNvSpPr txBox="1"/>
          <p:nvPr/>
        </p:nvSpPr>
        <p:spPr>
          <a:xfrm>
            <a:off x="1168600" y="4492572"/>
            <a:ext cx="1783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autoencoder</a:t>
            </a:r>
          </a:p>
        </p:txBody>
      </p:sp>
      <p:sp>
        <p:nvSpPr>
          <p:cNvPr id="971" name="PCA"/>
          <p:cNvSpPr txBox="1"/>
          <p:nvPr/>
        </p:nvSpPr>
        <p:spPr>
          <a:xfrm>
            <a:off x="1813212" y="5278368"/>
            <a:ext cx="49459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PCA</a:t>
            </a:r>
          </a:p>
        </p:txBody>
      </p:sp>
      <p:sp>
        <p:nvSpPr>
          <p:cNvPr id="972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Reconhecimento de dígitos por imagens"/>
          <p:cNvSpPr txBox="1"/>
          <p:nvPr>
            <p:ph type="body" sz="quarter" idx="1"/>
          </p:nvPr>
        </p:nvSpPr>
        <p:spPr>
          <a:xfrm>
            <a:off x="457200" y="1568450"/>
            <a:ext cx="8229600" cy="668651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Reconhecimento de dígitos por imagens</a:t>
            </a:r>
          </a:p>
        </p:txBody>
      </p:sp>
      <p:pic>
        <p:nvPicPr>
          <p:cNvPr id="975" name="Screen Shot 2018-11-13 at 00.17.53.png" descr="Screen Shot 2018-11-13 at 00.17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217" y="2028051"/>
            <a:ext cx="6874116" cy="3741160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PCA"/>
          <p:cNvSpPr txBox="1"/>
          <p:nvPr/>
        </p:nvSpPr>
        <p:spPr>
          <a:xfrm>
            <a:off x="2184160" y="5777751"/>
            <a:ext cx="9363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PCA</a:t>
            </a:r>
          </a:p>
        </p:txBody>
      </p:sp>
      <p:sp>
        <p:nvSpPr>
          <p:cNvPr id="977" name="Autoencoder"/>
          <p:cNvSpPr txBox="1"/>
          <p:nvPr/>
        </p:nvSpPr>
        <p:spPr>
          <a:xfrm>
            <a:off x="5807385" y="5777751"/>
            <a:ext cx="14199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Autoencoder</a:t>
            </a:r>
          </a:p>
        </p:txBody>
      </p:sp>
      <p:sp>
        <p:nvSpPr>
          <p:cNvPr id="978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lassificação de documentos por assunto (tipo)"/>
          <p:cNvSpPr txBox="1"/>
          <p:nvPr>
            <p:ph type="body" sz="quarter" idx="1"/>
          </p:nvPr>
        </p:nvSpPr>
        <p:spPr>
          <a:xfrm>
            <a:off x="457200" y="1568450"/>
            <a:ext cx="8229600" cy="668651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Classificação de documentos por assunto (tipo)</a:t>
            </a:r>
          </a:p>
        </p:txBody>
      </p:sp>
      <p:sp>
        <p:nvSpPr>
          <p:cNvPr id="981" name="Latent Semantic Analysis (LSA)"/>
          <p:cNvSpPr txBox="1"/>
          <p:nvPr/>
        </p:nvSpPr>
        <p:spPr>
          <a:xfrm>
            <a:off x="1653979" y="5789140"/>
            <a:ext cx="179682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Latent Semantic Analysis (LSA)</a:t>
            </a:r>
          </a:p>
        </p:txBody>
      </p:sp>
      <p:sp>
        <p:nvSpPr>
          <p:cNvPr id="982" name="Autoencoder"/>
          <p:cNvSpPr txBox="1"/>
          <p:nvPr/>
        </p:nvSpPr>
        <p:spPr>
          <a:xfrm>
            <a:off x="5807385" y="5800528"/>
            <a:ext cx="14199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Autoencoder</a:t>
            </a:r>
          </a:p>
        </p:txBody>
      </p:sp>
      <p:pic>
        <p:nvPicPr>
          <p:cNvPr id="983" name="Screen Shot 2018-11-13 at 00.21.16.png" descr="Screen Shot 2018-11-13 at 00.21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658" y="2561018"/>
            <a:ext cx="2948342" cy="2904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Screen Shot 2018-11-13 at 00.21.43.png" descr="Screen Shot 2018-11-13 at 00.21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6113" y="2092927"/>
            <a:ext cx="4042529" cy="3673830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Rectangle"/>
          <p:cNvSpPr/>
          <p:nvPr/>
        </p:nvSpPr>
        <p:spPr>
          <a:xfrm>
            <a:off x="4018156" y="2102452"/>
            <a:ext cx="1342384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6" name="A"/>
          <p:cNvSpPr txBox="1"/>
          <p:nvPr/>
        </p:nvSpPr>
        <p:spPr>
          <a:xfrm>
            <a:off x="1084243" y="2454080"/>
            <a:ext cx="3183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987" name="B"/>
          <p:cNvSpPr txBox="1"/>
          <p:nvPr/>
        </p:nvSpPr>
        <p:spPr>
          <a:xfrm>
            <a:off x="4530156" y="2454080"/>
            <a:ext cx="3183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988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creen Shot 2018-11-12 at 23.33.51.png" descr="Screen Shot 2018-11-12 at 23.3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83" y="1568450"/>
            <a:ext cx="5550592" cy="4749390"/>
          </a:xfrm>
          <a:prstGeom prst="rect">
            <a:avLst/>
          </a:prstGeom>
          <a:ln w="12700">
            <a:miter lim="400000"/>
          </a:ln>
        </p:spPr>
      </p:pic>
      <p:sp>
        <p:nvSpPr>
          <p:cNvPr id="991" name="https://github.com/Hironsan/BossSensor"/>
          <p:cNvSpPr txBox="1"/>
          <p:nvPr/>
        </p:nvSpPr>
        <p:spPr>
          <a:xfrm>
            <a:off x="4357066" y="5393920"/>
            <a:ext cx="37552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https://github.com/Hironsan/BossSensor</a:t>
            </a:r>
          </a:p>
        </p:txBody>
      </p:sp>
      <p:sp>
        <p:nvSpPr>
          <p:cNvPr id="992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6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7" name="Algumas implicações de explorarmos arquiteturas profundas (com muitas camadas):…"/>
          <p:cNvSpPr txBox="1"/>
          <p:nvPr>
            <p:ph type="body" idx="1"/>
          </p:nvPr>
        </p:nvSpPr>
        <p:spPr>
          <a:xfrm>
            <a:off x="457200" y="1568450"/>
            <a:ext cx="8229600" cy="4673837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Algumas implicações de explorarmos arquiteturas profundas (com muitas camadas):</a:t>
            </a:r>
          </a:p>
          <a:p>
            <a:pPr lvl="3" marL="1462087" indent="-319087">
              <a:defRPr sz="23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podem representar certas funções de maneira mais compacta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há funções que podem ser representadas com uma única camada, porém requerem um número exponencial de neurônios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porém, pode ser necessário um número polinomial de neurônios, se pudermos aumentar o número de camadas</a:t>
            </a:r>
          </a:p>
          <a:p>
            <a:pPr lvl="3" marL="1462087" indent="-319087">
              <a:defRPr sz="2500"/>
            </a:pPr>
          </a:p>
          <a:p>
            <a:pPr marL="0" indent="0">
              <a:buClrTx/>
              <a:buSzTx/>
              <a:buNone/>
              <a:defRPr i="1" sz="1700"/>
            </a:pPr>
          </a:p>
          <a:p>
            <a:pPr marL="0" indent="0">
              <a:buClrTx/>
              <a:buSzTx/>
              <a:buNone/>
              <a:defRPr i="1" sz="1700"/>
            </a:pPr>
            <a:r>
              <a:t>[Larrochelle, et. al. 2009] Exploring Strategies for Training Deep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Screen Shot 2018-11-12 at 23.44.45.png" descr="Screen Shot 2018-11-12 at 23.4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043" y="1279525"/>
            <a:ext cx="5292268" cy="4740700"/>
          </a:xfrm>
          <a:prstGeom prst="rect">
            <a:avLst/>
          </a:prstGeom>
          <a:ln w="12700">
            <a:miter lim="400000"/>
          </a:ln>
        </p:spPr>
      </p:pic>
      <p:sp>
        <p:nvSpPr>
          <p:cNvPr id="995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sp>
        <p:nvSpPr>
          <p:cNvPr id="996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pic>
        <p:nvPicPr>
          <p:cNvPr id="999" name="Screen Shot 2018-11-13 at 00.28.39.png" descr="Screen Shot 2018-11-13 at 00.2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76" y="1820268"/>
            <a:ext cx="3911262" cy="372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Screen Shot 2018-11-13 at 00.30.18.png" descr="Screen Shot 2018-11-13 at 00.30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1808" y="2483603"/>
            <a:ext cx="3734241" cy="273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001" name="Line"/>
          <p:cNvSpPr/>
          <p:nvPr/>
        </p:nvSpPr>
        <p:spPr>
          <a:xfrm>
            <a:off x="3883857" y="3930841"/>
            <a:ext cx="1062368" cy="1"/>
          </a:xfrm>
          <a:prstGeom prst="line">
            <a:avLst/>
          </a:prstGeom>
          <a:ln w="1905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2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pic>
        <p:nvPicPr>
          <p:cNvPr id="1005" name="Screen Shot 2018-11-13 at 00.29.57.png" descr="Screen Shot 2018-11-13 at 00.2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21" y="2374813"/>
            <a:ext cx="8106954" cy="2615497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N frames…"/>
          <p:cNvSpPr txBox="1"/>
          <p:nvPr/>
        </p:nvSpPr>
        <p:spPr>
          <a:xfrm>
            <a:off x="327858" y="5014125"/>
            <a:ext cx="16415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N frames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(entrada)</a:t>
            </a:r>
          </a:p>
        </p:txBody>
      </p:sp>
      <p:sp>
        <p:nvSpPr>
          <p:cNvPr id="1007" name="VGG-16"/>
          <p:cNvSpPr txBox="1"/>
          <p:nvPr/>
        </p:nvSpPr>
        <p:spPr>
          <a:xfrm>
            <a:off x="2833296" y="2235973"/>
            <a:ext cx="9363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VGG-16</a:t>
            </a:r>
          </a:p>
        </p:txBody>
      </p:sp>
      <p:sp>
        <p:nvSpPr>
          <p:cNvPr id="1008" name="Predição do movimento…"/>
          <p:cNvSpPr txBox="1"/>
          <p:nvPr/>
        </p:nvSpPr>
        <p:spPr>
          <a:xfrm>
            <a:off x="5670725" y="4893475"/>
            <a:ext cx="164152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Predição do movimento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(saída)</a:t>
            </a:r>
          </a:p>
        </p:txBody>
      </p:sp>
      <p:sp>
        <p:nvSpPr>
          <p:cNvPr id="1009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